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Montserrat Medium" charset="1" panose="00000600000000000000"/>
      <p:regular r:id="rId56"/>
    </p:embeddedFont>
    <p:embeddedFont>
      <p:font typeface="Montserrat Ultra-Bold" charset="1" panose="00000900000000000000"/>
      <p:regular r:id="rId57"/>
    </p:embeddedFont>
    <p:embeddedFont>
      <p:font typeface="Montserrat Classic Bold" charset="1" panose="00000800000000000000"/>
      <p:regular r:id="rId58"/>
    </p:embeddedFont>
    <p:embeddedFont>
      <p:font typeface="Montserrat" charset="1" panose="00000500000000000000"/>
      <p:regular r:id="rId59"/>
    </p:embeddedFont>
    <p:embeddedFont>
      <p:font typeface="Montserrat Bold" charset="1" panose="00000800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1.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3.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0.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559301" y="7552465"/>
            <a:ext cx="6355677" cy="5469071"/>
            <a:chOff x="0" y="0"/>
            <a:chExt cx="1673923" cy="1440414"/>
          </a:xfrm>
        </p:grpSpPr>
        <p:sp>
          <p:nvSpPr>
            <p:cNvPr name="Freeform 3" id="3"/>
            <p:cNvSpPr/>
            <p:nvPr/>
          </p:nvSpPr>
          <p:spPr>
            <a:xfrm flipH="false" flipV="false" rot="0">
              <a:off x="0" y="0"/>
              <a:ext cx="1673923" cy="1440414"/>
            </a:xfrm>
            <a:custGeom>
              <a:avLst/>
              <a:gdLst/>
              <a:ahLst/>
              <a:cxnLst/>
              <a:rect r="r" b="b" t="t" l="l"/>
              <a:pathLst>
                <a:path h="1440414" w="1673923">
                  <a:moveTo>
                    <a:pt x="0" y="0"/>
                  </a:moveTo>
                  <a:lnTo>
                    <a:pt x="1673923" y="0"/>
                  </a:lnTo>
                  <a:lnTo>
                    <a:pt x="1673923" y="1440414"/>
                  </a:lnTo>
                  <a:lnTo>
                    <a:pt x="0" y="1440414"/>
                  </a:lnTo>
                  <a:close/>
                </a:path>
              </a:pathLst>
            </a:custGeom>
            <a:solidFill>
              <a:srgbClr val="216C53"/>
            </a:solidFill>
          </p:spPr>
        </p:sp>
        <p:sp>
          <p:nvSpPr>
            <p:cNvPr name="TextBox 4" id="4"/>
            <p:cNvSpPr txBox="true"/>
            <p:nvPr/>
          </p:nvSpPr>
          <p:spPr>
            <a:xfrm>
              <a:off x="0" y="-66675"/>
              <a:ext cx="1673923" cy="1507089"/>
            </a:xfrm>
            <a:prstGeom prst="rect">
              <a:avLst/>
            </a:prstGeom>
          </p:spPr>
          <p:txBody>
            <a:bodyPr anchor="ctr" rtlCol="false" tIns="50800" lIns="50800" bIns="50800" rIns="50800"/>
            <a:lstStyle/>
            <a:p>
              <a:pPr algn="ctr">
                <a:lnSpc>
                  <a:spcPts val="3175"/>
                </a:lnSpc>
              </a:pPr>
            </a:p>
          </p:txBody>
        </p:sp>
      </p:grpSp>
      <p:grpSp>
        <p:nvGrpSpPr>
          <p:cNvPr name="Group 5" id="5"/>
          <p:cNvGrpSpPr/>
          <p:nvPr/>
        </p:nvGrpSpPr>
        <p:grpSpPr>
          <a:xfrm rot="0">
            <a:off x="-3999001" y="6811850"/>
            <a:ext cx="6952904" cy="7960088"/>
            <a:chOff x="0" y="0"/>
            <a:chExt cx="9270538" cy="10613451"/>
          </a:xfrm>
        </p:grpSpPr>
        <p:pic>
          <p:nvPicPr>
            <p:cNvPr name="Picture 6" id="6"/>
            <p:cNvPicPr>
              <a:picLocks noChangeAspect="true"/>
            </p:cNvPicPr>
            <p:nvPr/>
          </p:nvPicPr>
          <p:blipFill>
            <a:blip r:embed="rId2"/>
            <a:srcRect l="0" t="6677" r="55489" b="2798"/>
            <a:stretch>
              <a:fillRect/>
            </a:stretch>
          </p:blipFill>
          <p:spPr>
            <a:xfrm flipH="true" flipV="false">
              <a:off x="0" y="0"/>
              <a:ext cx="9270538" cy="10613451"/>
            </a:xfrm>
            <a:prstGeom prst="rect">
              <a:avLst/>
            </a:prstGeom>
          </p:spPr>
        </p:pic>
      </p:grpSp>
      <p:sp>
        <p:nvSpPr>
          <p:cNvPr name="TextBox 7" id="7"/>
          <p:cNvSpPr txBox="true"/>
          <p:nvPr/>
        </p:nvSpPr>
        <p:spPr>
          <a:xfrm rot="0">
            <a:off x="5827067" y="6481266"/>
            <a:ext cx="6461173" cy="556393"/>
          </a:xfrm>
          <a:prstGeom prst="rect">
            <a:avLst/>
          </a:prstGeom>
        </p:spPr>
        <p:txBody>
          <a:bodyPr anchor="t" rtlCol="false" tIns="0" lIns="0" bIns="0" rIns="0">
            <a:spAutoFit/>
          </a:bodyPr>
          <a:lstStyle/>
          <a:p>
            <a:pPr algn="ctr">
              <a:lnSpc>
                <a:spcPts val="4765"/>
              </a:lnSpc>
            </a:pPr>
            <a:r>
              <a:rPr lang="en-US" sz="2997">
                <a:solidFill>
                  <a:srgbClr val="216C53"/>
                </a:solidFill>
                <a:latin typeface="Montserrat Medium"/>
              </a:rPr>
              <a:t>GVHD: Th.S Đỗ Thị Minh Phụng</a:t>
            </a:r>
          </a:p>
        </p:txBody>
      </p:sp>
      <p:sp>
        <p:nvSpPr>
          <p:cNvPr name="AutoShape 8" id="8"/>
          <p:cNvSpPr/>
          <p:nvPr/>
        </p:nvSpPr>
        <p:spPr>
          <a:xfrm rot="0">
            <a:off x="1498218" y="9038757"/>
            <a:ext cx="4328849" cy="0"/>
          </a:xfrm>
          <a:prstGeom prst="line">
            <a:avLst/>
          </a:prstGeom>
          <a:ln cap="flat" w="19050">
            <a:solidFill>
              <a:srgbClr val="33866A"/>
            </a:solidFill>
            <a:prstDash val="solid"/>
            <a:headEnd type="none" len="sm" w="sm"/>
            <a:tailEnd type="none" len="sm" w="sm"/>
          </a:ln>
        </p:spPr>
      </p:sp>
      <p:sp>
        <p:nvSpPr>
          <p:cNvPr name="Freeform 9" id="9"/>
          <p:cNvSpPr/>
          <p:nvPr/>
        </p:nvSpPr>
        <p:spPr>
          <a:xfrm flipH="false" flipV="false" rot="-5400000">
            <a:off x="0" y="9048282"/>
            <a:ext cx="1238718" cy="1238718"/>
          </a:xfrm>
          <a:custGeom>
            <a:avLst/>
            <a:gdLst/>
            <a:ahLst/>
            <a:cxnLst/>
            <a:rect r="r" b="b" t="t" l="l"/>
            <a:pathLst>
              <a:path h="1238718" w="1238718">
                <a:moveTo>
                  <a:pt x="0" y="0"/>
                </a:moveTo>
                <a:lnTo>
                  <a:pt x="1238718" y="0"/>
                </a:lnTo>
                <a:lnTo>
                  <a:pt x="1238718" y="1238718"/>
                </a:lnTo>
                <a:lnTo>
                  <a:pt x="0" y="1238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true" rot="-5400000">
            <a:off x="17049282" y="0"/>
            <a:ext cx="1238718" cy="1238718"/>
          </a:xfrm>
          <a:custGeom>
            <a:avLst/>
            <a:gdLst/>
            <a:ahLst/>
            <a:cxnLst/>
            <a:rect r="r" b="b" t="t" l="l"/>
            <a:pathLst>
              <a:path h="1238718" w="1238718">
                <a:moveTo>
                  <a:pt x="1238718" y="1238718"/>
                </a:moveTo>
                <a:lnTo>
                  <a:pt x="0" y="1238718"/>
                </a:lnTo>
                <a:lnTo>
                  <a:pt x="0" y="0"/>
                </a:lnTo>
                <a:lnTo>
                  <a:pt x="1238718" y="0"/>
                </a:lnTo>
                <a:lnTo>
                  <a:pt x="1238718" y="1238718"/>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619359" y="619359"/>
            <a:ext cx="1298427" cy="1043550"/>
            <a:chOff x="0" y="0"/>
            <a:chExt cx="1731235" cy="1391400"/>
          </a:xfrm>
        </p:grpSpPr>
        <p:grpSp>
          <p:nvGrpSpPr>
            <p:cNvPr name="Group 12" id="12"/>
            <p:cNvGrpSpPr/>
            <p:nvPr/>
          </p:nvGrpSpPr>
          <p:grpSpPr>
            <a:xfrm rot="0">
              <a:off x="343524" y="3689"/>
              <a:ext cx="1387712" cy="13877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6C53"/>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175"/>
                  </a:lnSpc>
                </a:pPr>
              </a:p>
            </p:txBody>
          </p:sp>
        </p:grpSp>
        <p:sp>
          <p:nvSpPr>
            <p:cNvPr name="Freeform 15" id="15"/>
            <p:cNvSpPr/>
            <p:nvPr/>
          </p:nvSpPr>
          <p:spPr>
            <a:xfrm flipH="false" flipV="false" rot="5400000">
              <a:off x="0" y="0"/>
              <a:ext cx="697545" cy="697545"/>
            </a:xfrm>
            <a:custGeom>
              <a:avLst/>
              <a:gdLst/>
              <a:ahLst/>
              <a:cxnLst/>
              <a:rect r="r" b="b" t="t" l="l"/>
              <a:pathLst>
                <a:path h="697545" w="697545">
                  <a:moveTo>
                    <a:pt x="0" y="0"/>
                  </a:moveTo>
                  <a:lnTo>
                    <a:pt x="697545" y="0"/>
                  </a:lnTo>
                  <a:lnTo>
                    <a:pt x="697545" y="697545"/>
                  </a:lnTo>
                  <a:lnTo>
                    <a:pt x="0" y="69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6" id="16"/>
          <p:cNvSpPr txBox="true"/>
          <p:nvPr/>
        </p:nvSpPr>
        <p:spPr>
          <a:xfrm rot="0">
            <a:off x="2318335" y="2365614"/>
            <a:ext cx="13651331" cy="3490878"/>
          </a:xfrm>
          <a:prstGeom prst="rect">
            <a:avLst/>
          </a:prstGeom>
        </p:spPr>
        <p:txBody>
          <a:bodyPr anchor="t" rtlCol="false" tIns="0" lIns="0" bIns="0" rIns="0">
            <a:spAutoFit/>
          </a:bodyPr>
          <a:lstStyle/>
          <a:p>
            <a:pPr algn="ctr">
              <a:lnSpc>
                <a:spcPts val="9169"/>
              </a:lnSpc>
            </a:pPr>
            <a:r>
              <a:rPr lang="en-US" sz="7973" spc="390">
                <a:solidFill>
                  <a:srgbClr val="216C53"/>
                </a:solidFill>
                <a:latin typeface="Montserrat Ultra-Bold"/>
              </a:rPr>
              <a:t>PHÂN TÍCH DỮ LIỆU DOANH SỐ CỬA HÀNG</a:t>
            </a:r>
          </a:p>
          <a:p>
            <a:pPr algn="ctr">
              <a:lnSpc>
                <a:spcPts val="9169"/>
              </a:lnSpc>
            </a:pPr>
            <a:r>
              <a:rPr lang="en-US" sz="7973" spc="390">
                <a:solidFill>
                  <a:srgbClr val="216C53"/>
                </a:solidFill>
                <a:latin typeface="Montserrat Ultra-Bold"/>
              </a:rPr>
              <a:t>NỘI THẤT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495686"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TIẾN HÀNH TẠO BẢNG DIM PRODUCT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960113"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TẠO BẢNG FACT BẲNG CÁCH MERGE VỚI CÁC BẢNG CHIỀU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2074033"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THÊM SCRIPT TẠO KHÓA NGOẠI VÀ XÓA DỮ LIỆU CÁC BẢNG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38718" y="5684458"/>
            <a:ext cx="8307593" cy="3739167"/>
            <a:chOff x="0" y="0"/>
            <a:chExt cx="11076790" cy="4985557"/>
          </a:xfrm>
        </p:grpSpPr>
        <p:pic>
          <p:nvPicPr>
            <p:cNvPr name="Picture 3" id="3"/>
            <p:cNvPicPr>
              <a:picLocks noChangeAspect="true"/>
            </p:cNvPicPr>
            <p:nvPr/>
          </p:nvPicPr>
          <p:blipFill>
            <a:blip r:embed="rId2"/>
            <a:srcRect l="0" t="21544" r="0" b="10942"/>
            <a:stretch>
              <a:fillRect/>
            </a:stretch>
          </p:blipFill>
          <p:spPr>
            <a:xfrm flipH="false" flipV="false">
              <a:off x="0" y="0"/>
              <a:ext cx="11076790" cy="4985557"/>
            </a:xfrm>
            <a:prstGeom prst="rect">
              <a:avLst/>
            </a:prstGeom>
          </p:spPr>
        </p:pic>
      </p:grpSp>
      <p:sp>
        <p:nvSpPr>
          <p:cNvPr name="AutoShape 4" id="4"/>
          <p:cNvSpPr/>
          <p:nvPr/>
        </p:nvSpPr>
        <p:spPr>
          <a:xfrm>
            <a:off x="1238718" y="4714858"/>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10393753" y="0"/>
            <a:ext cx="7894247" cy="10287000"/>
            <a:chOff x="0" y="0"/>
            <a:chExt cx="2079143" cy="2709333"/>
          </a:xfrm>
        </p:grpSpPr>
        <p:sp>
          <p:nvSpPr>
            <p:cNvPr name="Freeform 6" id="6"/>
            <p:cNvSpPr/>
            <p:nvPr/>
          </p:nvSpPr>
          <p:spPr>
            <a:xfrm flipH="false" flipV="false" rot="0">
              <a:off x="0" y="0"/>
              <a:ext cx="2079143" cy="2709333"/>
            </a:xfrm>
            <a:custGeom>
              <a:avLst/>
              <a:gdLst/>
              <a:ahLst/>
              <a:cxnLst/>
              <a:rect r="r" b="b" t="t" l="l"/>
              <a:pathLst>
                <a:path h="2709333" w="2079143">
                  <a:moveTo>
                    <a:pt x="0" y="0"/>
                  </a:moveTo>
                  <a:lnTo>
                    <a:pt x="2079143" y="0"/>
                  </a:lnTo>
                  <a:lnTo>
                    <a:pt x="2079143" y="2709333"/>
                  </a:lnTo>
                  <a:lnTo>
                    <a:pt x="0" y="2709333"/>
                  </a:lnTo>
                  <a:close/>
                </a:path>
              </a:pathLst>
            </a:custGeom>
            <a:solidFill>
              <a:srgbClr val="216C53"/>
            </a:solidFill>
          </p:spPr>
        </p:sp>
        <p:sp>
          <p:nvSpPr>
            <p:cNvPr name="TextBox 7" id="7"/>
            <p:cNvSpPr txBox="true"/>
            <p:nvPr/>
          </p:nvSpPr>
          <p:spPr>
            <a:xfrm>
              <a:off x="0" y="-38100"/>
              <a:ext cx="2079143"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38718" y="2837431"/>
            <a:ext cx="7459754" cy="1801227"/>
          </a:xfrm>
          <a:prstGeom prst="rect">
            <a:avLst/>
          </a:prstGeom>
        </p:spPr>
        <p:txBody>
          <a:bodyPr anchor="t" rtlCol="false" tIns="0" lIns="0" bIns="0" rIns="0">
            <a:spAutoFit/>
          </a:bodyPr>
          <a:lstStyle/>
          <a:p>
            <a:pPr algn="l">
              <a:lnSpc>
                <a:spcPts val="7081"/>
              </a:lnSpc>
            </a:pPr>
            <a:r>
              <a:rPr lang="en-US" sz="6157" spc="301">
                <a:solidFill>
                  <a:srgbClr val="568D6B"/>
                </a:solidFill>
                <a:latin typeface="Montserrat Bold"/>
              </a:rPr>
              <a:t>QUÁ TRÌNH SSAS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226183" y="-43815"/>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216C53"/>
            </a:solidFill>
          </p:spPr>
        </p:sp>
        <p:sp>
          <p:nvSpPr>
            <p:cNvPr name="TextBox 4" id="4"/>
            <p:cNvSpPr txBox="true"/>
            <p:nvPr/>
          </p:nvSpPr>
          <p:spPr>
            <a:xfrm>
              <a:off x="0" y="-66675"/>
              <a:ext cx="2408296" cy="2776008"/>
            </a:xfrm>
            <a:prstGeom prst="rect">
              <a:avLst/>
            </a:prstGeom>
          </p:spPr>
          <p:txBody>
            <a:bodyPr anchor="ctr" rtlCol="false" tIns="50800" lIns="50800" bIns="50800" rIns="50800"/>
            <a:lstStyle/>
            <a:p>
              <a:pPr algn="ctr">
                <a:lnSpc>
                  <a:spcPts val="3175"/>
                </a:lnSpc>
              </a:pPr>
            </a:p>
          </p:txBody>
        </p:sp>
      </p:grpSp>
      <p:sp>
        <p:nvSpPr>
          <p:cNvPr name="TextBox 5" id="5"/>
          <p:cNvSpPr txBox="true"/>
          <p:nvPr/>
        </p:nvSpPr>
        <p:spPr>
          <a:xfrm rot="0">
            <a:off x="528098" y="562500"/>
            <a:ext cx="8064744" cy="1044575"/>
          </a:xfrm>
          <a:prstGeom prst="rect">
            <a:avLst/>
          </a:prstGeom>
        </p:spPr>
        <p:txBody>
          <a:bodyPr anchor="t" rtlCol="false" tIns="0" lIns="0" bIns="0" rIns="0">
            <a:spAutoFit/>
          </a:bodyPr>
          <a:lstStyle/>
          <a:p>
            <a:pPr algn="l">
              <a:lnSpc>
                <a:spcPts val="2800"/>
              </a:lnSpc>
              <a:spcBef>
                <a:spcPct val="0"/>
              </a:spcBef>
            </a:pPr>
            <a:r>
              <a:rPr lang="en-US" sz="2000" spc="98">
                <a:solidFill>
                  <a:srgbClr val="FFFEF2"/>
                </a:solidFill>
                <a:latin typeface="Montserrat"/>
              </a:rPr>
              <a:t>1) CHO BIẾT KHÁCH HÀNG (MÃ KHÁCH HÀNG, TÊN KHÁCH HÀNG) CÓ SỐ TIỀN MUA HÀNG CAO NHẤT TRONG NĂM 2017?</a:t>
            </a:r>
          </a:p>
        </p:txBody>
      </p:sp>
      <p:sp>
        <p:nvSpPr>
          <p:cNvPr name="TextBox 6" id="6"/>
          <p:cNvSpPr txBox="true"/>
          <p:nvPr/>
        </p:nvSpPr>
        <p:spPr>
          <a:xfrm rot="0">
            <a:off x="9311775" y="427245"/>
            <a:ext cx="7740502"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3) CHO BIẾT THÔNG TIN KHÁCH HÀNG (TÊN KHÁCH HÀNG) ĐẶT HÀNG NHIỀU NHẤT TRONG BANG MINNESOTA?  </a:t>
            </a:r>
          </a:p>
        </p:txBody>
      </p:sp>
      <p:sp>
        <p:nvSpPr>
          <p:cNvPr name="TextBox 7" id="7"/>
          <p:cNvSpPr txBox="true"/>
          <p:nvPr/>
        </p:nvSpPr>
        <p:spPr>
          <a:xfrm rot="0">
            <a:off x="528098" y="2015323"/>
            <a:ext cx="7853857"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EF2"/>
                </a:solidFill>
                <a:latin typeface="Montserrat"/>
              </a:rPr>
              <a:t>2)  ĐƯA RA SỐ LƯỢNG SẢN PHẨM BÁN RA CỦA TỪNG LOẠI NỘI THẤT?  </a:t>
            </a:r>
          </a:p>
        </p:txBody>
      </p:sp>
      <p:sp>
        <p:nvSpPr>
          <p:cNvPr name="TextBox 8" id="8"/>
          <p:cNvSpPr txBox="true"/>
          <p:nvPr/>
        </p:nvSpPr>
        <p:spPr>
          <a:xfrm rot="0">
            <a:off x="528098" y="3117048"/>
            <a:ext cx="7718300"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4) </a:t>
            </a:r>
            <a:r>
              <a:rPr lang="en-US" sz="2000" spc="98">
                <a:solidFill>
                  <a:srgbClr val="FFFFFF"/>
                </a:solidFill>
                <a:latin typeface="Montserrat"/>
              </a:rPr>
              <a:t>QUÝ 4 CỦA NĂM NÀO CÓ DOANH THU BÁN HÀNG CAO NHẤT? </a:t>
            </a:r>
          </a:p>
        </p:txBody>
      </p:sp>
      <p:sp>
        <p:nvSpPr>
          <p:cNvPr name="TextBox 9" id="9"/>
          <p:cNvSpPr txBox="true"/>
          <p:nvPr/>
        </p:nvSpPr>
        <p:spPr>
          <a:xfrm rot="0">
            <a:off x="9264302" y="1811805"/>
            <a:ext cx="8976225"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5) </a:t>
            </a:r>
            <a:r>
              <a:rPr lang="en-US" sz="2100" spc="102">
                <a:solidFill>
                  <a:srgbClr val="173C2E"/>
                </a:solidFill>
                <a:latin typeface="Montserrat"/>
              </a:rPr>
              <a:t>THEO TỪNG THÁNG, QUÝ, NĂM HÃY LIỆT KÊ SỐ ĐƠN HÀNG ĐÃ ĐƯỢC CỬA HÀNG BÁN RA VÀ TỔNG GIÁ TRỊ CỦA CÁC ĐƠN HÀNG ĐÓ? </a:t>
            </a:r>
          </a:p>
        </p:txBody>
      </p:sp>
      <p:sp>
        <p:nvSpPr>
          <p:cNvPr name="TextBox 10" id="10"/>
          <p:cNvSpPr txBox="true"/>
          <p:nvPr/>
        </p:nvSpPr>
        <p:spPr>
          <a:xfrm rot="0">
            <a:off x="528098" y="4218773"/>
            <a:ext cx="7452917"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6) </a:t>
            </a:r>
            <a:r>
              <a:rPr lang="en-US" sz="2000" spc="98">
                <a:solidFill>
                  <a:srgbClr val="FFFFFF"/>
                </a:solidFill>
                <a:latin typeface="Montserrat"/>
              </a:rPr>
              <a:t>LIỆT KÊ NHỮNG THÀNH PHỐ CÓ PHẦN TRĂM LỢI NHUẬN CỦA ĐƠN HÀNG TRÊN 30%</a:t>
            </a:r>
          </a:p>
        </p:txBody>
      </p:sp>
      <p:sp>
        <p:nvSpPr>
          <p:cNvPr name="TextBox 11" id="11"/>
          <p:cNvSpPr txBox="true"/>
          <p:nvPr/>
        </p:nvSpPr>
        <p:spPr>
          <a:xfrm rot="0">
            <a:off x="9264302" y="3240555"/>
            <a:ext cx="8674347"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8) </a:t>
            </a:r>
            <a:r>
              <a:rPr lang="en-US" sz="2100" spc="102">
                <a:solidFill>
                  <a:srgbClr val="173C2E"/>
                </a:solidFill>
                <a:latin typeface="Montserrat"/>
              </a:rPr>
              <a:t>CHO BIẾT TỔNG SỐ TIỀN CỬA HÀNG ĐÃ CHIẾT KHẤU CHO KHÁCH HÀNG KHI MUA LOẠI SẢN PHẨM ‘BOOKCASES’ THEO TỪNG KHU VỰC CỦA NƯỚC MỸ?</a:t>
            </a:r>
          </a:p>
        </p:txBody>
      </p:sp>
      <p:sp>
        <p:nvSpPr>
          <p:cNvPr name="TextBox 12" id="12"/>
          <p:cNvSpPr txBox="true"/>
          <p:nvPr/>
        </p:nvSpPr>
        <p:spPr>
          <a:xfrm rot="0">
            <a:off x="528098" y="5479362"/>
            <a:ext cx="7452917"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11) </a:t>
            </a:r>
            <a:r>
              <a:rPr lang="en-US" sz="2000" spc="98">
                <a:solidFill>
                  <a:srgbClr val="FFFFFF"/>
                </a:solidFill>
                <a:latin typeface="Montserrat"/>
              </a:rPr>
              <a:t>CHO BIẾT TỔNG DOANH SỐ CỦA TỪNG KHU VỰC BÁN HÀNG? </a:t>
            </a:r>
          </a:p>
        </p:txBody>
      </p:sp>
      <p:sp>
        <p:nvSpPr>
          <p:cNvPr name="TextBox 13" id="13"/>
          <p:cNvSpPr txBox="true"/>
          <p:nvPr/>
        </p:nvSpPr>
        <p:spPr>
          <a:xfrm rot="0">
            <a:off x="460320" y="6581087"/>
            <a:ext cx="7989414" cy="692150"/>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12) </a:t>
            </a:r>
            <a:r>
              <a:rPr lang="en-US" sz="2000" spc="98">
                <a:solidFill>
                  <a:srgbClr val="FFFFFF"/>
                </a:solidFill>
                <a:latin typeface="Montserrat"/>
              </a:rPr>
              <a:t>LIỆT KÊ CÁC SẢN PHẨM CÓ SỐ LƯỢNG MUA TỪ 50 ĐẾN 100?</a:t>
            </a:r>
          </a:p>
        </p:txBody>
      </p:sp>
      <p:sp>
        <p:nvSpPr>
          <p:cNvPr name="TextBox 14" id="14"/>
          <p:cNvSpPr txBox="true"/>
          <p:nvPr/>
        </p:nvSpPr>
        <p:spPr>
          <a:xfrm rot="0">
            <a:off x="9311775" y="7682812"/>
            <a:ext cx="8928753"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13) </a:t>
            </a:r>
            <a:r>
              <a:rPr lang="en-US" sz="2100" spc="102">
                <a:solidFill>
                  <a:srgbClr val="173C2E"/>
                </a:solidFill>
                <a:latin typeface="Montserrat"/>
              </a:rPr>
              <a:t>ĐƯA RA 20% PHẦN TRĂM SẢN PHẨM CÓ DOANH THU CAO NHẤT, TRONG ĐÓ CHỈ RA DOANH THU THEO TỪNG LOẠI HÌNH VẬN CHUYỂN ĐƯỢC SỬ DỤNG (LIỆT KÊ NẾU CÓ)?</a:t>
            </a:r>
          </a:p>
        </p:txBody>
      </p:sp>
      <p:sp>
        <p:nvSpPr>
          <p:cNvPr name="TextBox 15" id="15"/>
          <p:cNvSpPr txBox="true"/>
          <p:nvPr/>
        </p:nvSpPr>
        <p:spPr>
          <a:xfrm rot="0">
            <a:off x="418889" y="7682812"/>
            <a:ext cx="8072276" cy="1044575"/>
          </a:xfrm>
          <a:prstGeom prst="rect">
            <a:avLst/>
          </a:prstGeom>
        </p:spPr>
        <p:txBody>
          <a:bodyPr anchor="t" rtlCol="false" tIns="0" lIns="0" bIns="0" rIns="0">
            <a:spAutoFit/>
          </a:bodyPr>
          <a:lstStyle/>
          <a:p>
            <a:pPr algn="l">
              <a:lnSpc>
                <a:spcPts val="2800"/>
              </a:lnSpc>
              <a:spcBef>
                <a:spcPct val="0"/>
              </a:spcBef>
            </a:pPr>
            <a:r>
              <a:rPr lang="en-US" sz="2000" spc="98">
                <a:solidFill>
                  <a:srgbClr val="FFFFFF"/>
                </a:solidFill>
                <a:latin typeface="Montserrat"/>
              </a:rPr>
              <a:t>14) </a:t>
            </a:r>
            <a:r>
              <a:rPr lang="en-US" sz="2000" spc="98">
                <a:solidFill>
                  <a:srgbClr val="FFFFFF"/>
                </a:solidFill>
                <a:latin typeface="Montserrat"/>
              </a:rPr>
              <a:t>THỐNG KÊ LỢI NHUẬN, PHẦN TRĂM LỢI NHUẬN TỪNG LOẠI KHÁCH HÀNG, SẮP XẾP THEO PHẦN TRĂM LỢI NHUẬN GIẢM DẦN? </a:t>
            </a:r>
          </a:p>
        </p:txBody>
      </p:sp>
      <p:sp>
        <p:nvSpPr>
          <p:cNvPr name="TextBox 16" id="16"/>
          <p:cNvSpPr txBox="true"/>
          <p:nvPr/>
        </p:nvSpPr>
        <p:spPr>
          <a:xfrm rot="0">
            <a:off x="9311775" y="4625490"/>
            <a:ext cx="8928753"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9) VỚI TỪNG LOẠI KHÁCH HÀNG, HÃY ĐƯA RA TỔNG SỐ LƯỢNG CÁC ĐƠN HÀNG ĐƯỢC BÁN (QUANTITY) THEO TỪNG LOẠI HÌNH VẬN CHUYỂN?  </a:t>
            </a:r>
          </a:p>
        </p:txBody>
      </p:sp>
      <p:sp>
        <p:nvSpPr>
          <p:cNvPr name="TextBox 17" id="17"/>
          <p:cNvSpPr txBox="true"/>
          <p:nvPr/>
        </p:nvSpPr>
        <p:spPr>
          <a:xfrm rot="0">
            <a:off x="9311775" y="6174052"/>
            <a:ext cx="8246398" cy="1099185"/>
          </a:xfrm>
          <a:prstGeom prst="rect">
            <a:avLst/>
          </a:prstGeom>
        </p:spPr>
        <p:txBody>
          <a:bodyPr anchor="t" rtlCol="false" tIns="0" lIns="0" bIns="0" rIns="0">
            <a:spAutoFit/>
          </a:bodyPr>
          <a:lstStyle/>
          <a:p>
            <a:pPr algn="l">
              <a:lnSpc>
                <a:spcPts val="2940"/>
              </a:lnSpc>
              <a:spcBef>
                <a:spcPct val="0"/>
              </a:spcBef>
            </a:pPr>
            <a:r>
              <a:rPr lang="en-US" sz="2100" spc="102">
                <a:solidFill>
                  <a:srgbClr val="173C2E"/>
                </a:solidFill>
                <a:latin typeface="Montserrat"/>
              </a:rPr>
              <a:t>10) </a:t>
            </a:r>
            <a:r>
              <a:rPr lang="en-US" sz="2100" spc="102">
                <a:solidFill>
                  <a:srgbClr val="173C2E"/>
                </a:solidFill>
                <a:latin typeface="Montserrat"/>
              </a:rPr>
              <a:t>HÃY LIỆT KÊ THÔNG TIN KHÁCH HÀNG VÀ LOẠI KHÁCH HÀNG CHI TIỀN MUA SẢN PHẨM THUỘC PHÂN LOẠI TABLES HOẶC CHAIRS NHIỀU NHẤT? </a:t>
            </a:r>
          </a:p>
        </p:txBody>
      </p:sp>
      <p:sp>
        <p:nvSpPr>
          <p:cNvPr name="TextBox 18" id="18"/>
          <p:cNvSpPr txBox="true"/>
          <p:nvPr/>
        </p:nvSpPr>
        <p:spPr>
          <a:xfrm rot="0">
            <a:off x="0" y="9060762"/>
            <a:ext cx="8072276" cy="1028700"/>
          </a:xfrm>
          <a:prstGeom prst="rect">
            <a:avLst/>
          </a:prstGeom>
        </p:spPr>
        <p:txBody>
          <a:bodyPr anchor="t" rtlCol="false" tIns="0" lIns="0" bIns="0" rIns="0">
            <a:spAutoFit/>
          </a:bodyPr>
          <a:lstStyle/>
          <a:p>
            <a:pPr algn="ctr">
              <a:lnSpc>
                <a:spcPts val="8400"/>
              </a:lnSpc>
              <a:spcBef>
                <a:spcPct val="0"/>
              </a:spcBef>
            </a:pPr>
            <a:r>
              <a:rPr lang="en-US" sz="6000" spc="294">
                <a:solidFill>
                  <a:srgbClr val="FFFFFF"/>
                </a:solidFill>
                <a:latin typeface="Montserrat Bold"/>
              </a:rPr>
              <a:t>DỄ</a:t>
            </a:r>
          </a:p>
        </p:txBody>
      </p:sp>
      <p:sp>
        <p:nvSpPr>
          <p:cNvPr name="TextBox 19" id="19"/>
          <p:cNvSpPr txBox="true"/>
          <p:nvPr/>
        </p:nvSpPr>
        <p:spPr>
          <a:xfrm rot="0">
            <a:off x="9716277" y="9115372"/>
            <a:ext cx="8072276" cy="1028700"/>
          </a:xfrm>
          <a:prstGeom prst="rect">
            <a:avLst/>
          </a:prstGeom>
        </p:spPr>
        <p:txBody>
          <a:bodyPr anchor="t" rtlCol="false" tIns="0" lIns="0" bIns="0" rIns="0">
            <a:spAutoFit/>
          </a:bodyPr>
          <a:lstStyle/>
          <a:p>
            <a:pPr algn="ctr">
              <a:lnSpc>
                <a:spcPts val="8400"/>
              </a:lnSpc>
              <a:spcBef>
                <a:spcPct val="0"/>
              </a:spcBef>
            </a:pPr>
            <a:r>
              <a:rPr lang="en-US" sz="6000" spc="294">
                <a:solidFill>
                  <a:srgbClr val="29664F"/>
                </a:solidFill>
                <a:latin typeface="Montserrat Bold"/>
              </a:rPr>
              <a:t>TRUNG BÌNH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5906" y="1422476"/>
            <a:ext cx="15148596" cy="7277267"/>
          </a:xfrm>
          <a:custGeom>
            <a:avLst/>
            <a:gdLst/>
            <a:ahLst/>
            <a:cxnLst/>
            <a:rect r="r" b="b" t="t" l="l"/>
            <a:pathLst>
              <a:path h="7277267" w="15148596">
                <a:moveTo>
                  <a:pt x="0" y="0"/>
                </a:moveTo>
                <a:lnTo>
                  <a:pt x="15148596" y="0"/>
                </a:lnTo>
                <a:lnTo>
                  <a:pt x="15148596" y="7277267"/>
                </a:lnTo>
                <a:lnTo>
                  <a:pt x="0" y="7277267"/>
                </a:lnTo>
                <a:lnTo>
                  <a:pt x="0" y="0"/>
                </a:lnTo>
                <a:close/>
              </a:path>
            </a:pathLst>
          </a:custGeom>
          <a:blipFill>
            <a:blip r:embed="rId4"/>
            <a:stretch>
              <a:fillRect l="0" t="0" r="0" b="0"/>
            </a:stretch>
          </a:blipFill>
        </p:spPr>
      </p:sp>
      <p:sp>
        <p:nvSpPr>
          <p:cNvPr name="TextBox 4" id="4"/>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31704" y="1523979"/>
            <a:ext cx="12224592" cy="7359523"/>
          </a:xfrm>
          <a:custGeom>
            <a:avLst/>
            <a:gdLst/>
            <a:ahLst/>
            <a:cxnLst/>
            <a:rect r="r" b="b" t="t" l="l"/>
            <a:pathLst>
              <a:path h="7359523" w="12224592">
                <a:moveTo>
                  <a:pt x="0" y="0"/>
                </a:moveTo>
                <a:lnTo>
                  <a:pt x="12224592" y="0"/>
                </a:lnTo>
                <a:lnTo>
                  <a:pt x="12224592" y="7359523"/>
                </a:lnTo>
                <a:lnTo>
                  <a:pt x="0" y="7359523"/>
                </a:lnTo>
                <a:lnTo>
                  <a:pt x="0" y="0"/>
                </a:lnTo>
                <a:close/>
              </a:path>
            </a:pathLst>
          </a:custGeom>
          <a:blipFill>
            <a:blip r:embed="rId4"/>
            <a:stretch>
              <a:fillRect l="0" t="0" r="0" b="0"/>
            </a:stretch>
          </a:blipFill>
        </p:spPr>
      </p:sp>
      <p:sp>
        <p:nvSpPr>
          <p:cNvPr name="TextBox 4" id="4"/>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8734" y="1969223"/>
            <a:ext cx="15330533" cy="5304012"/>
          </a:xfrm>
          <a:custGeom>
            <a:avLst/>
            <a:gdLst/>
            <a:ahLst/>
            <a:cxnLst/>
            <a:rect r="r" b="b" t="t" l="l"/>
            <a:pathLst>
              <a:path h="5304012" w="15330533">
                <a:moveTo>
                  <a:pt x="0" y="0"/>
                </a:moveTo>
                <a:lnTo>
                  <a:pt x="15330532" y="0"/>
                </a:lnTo>
                <a:lnTo>
                  <a:pt x="15330532" y="5304012"/>
                </a:lnTo>
                <a:lnTo>
                  <a:pt x="0" y="5304012"/>
                </a:lnTo>
                <a:lnTo>
                  <a:pt x="0" y="0"/>
                </a:lnTo>
                <a:close/>
              </a:path>
            </a:pathLst>
          </a:custGeom>
          <a:blipFill>
            <a:blip r:embed="rId4"/>
            <a:stretch>
              <a:fillRect l="0" t="0" r="0" b="0"/>
            </a:stretch>
          </a:blipFill>
        </p:spPr>
      </p:sp>
      <p:sp>
        <p:nvSpPr>
          <p:cNvPr name="TextBox 4" id="4"/>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66553" y="1663744"/>
            <a:ext cx="10154893" cy="7219758"/>
          </a:xfrm>
          <a:custGeom>
            <a:avLst/>
            <a:gdLst/>
            <a:ahLst/>
            <a:cxnLst/>
            <a:rect r="r" b="b" t="t" l="l"/>
            <a:pathLst>
              <a:path h="7219758" w="10154893">
                <a:moveTo>
                  <a:pt x="0" y="0"/>
                </a:moveTo>
                <a:lnTo>
                  <a:pt x="10154894" y="0"/>
                </a:lnTo>
                <a:lnTo>
                  <a:pt x="10154894" y="7219758"/>
                </a:lnTo>
                <a:lnTo>
                  <a:pt x="0" y="7219758"/>
                </a:lnTo>
                <a:lnTo>
                  <a:pt x="0" y="0"/>
                </a:lnTo>
                <a:close/>
              </a:path>
            </a:pathLst>
          </a:custGeom>
          <a:blipFill>
            <a:blip r:embed="rId4"/>
            <a:stretch>
              <a:fillRect l="0" t="0" r="0" b="0"/>
            </a:stretch>
          </a:blipFill>
        </p:spPr>
      </p:sp>
      <p:sp>
        <p:nvSpPr>
          <p:cNvPr name="TextBox 4" id="4"/>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45739" y="2166010"/>
            <a:ext cx="12892439" cy="2349375"/>
          </a:xfrm>
          <a:custGeom>
            <a:avLst/>
            <a:gdLst/>
            <a:ahLst/>
            <a:cxnLst/>
            <a:rect r="r" b="b" t="t" l="l"/>
            <a:pathLst>
              <a:path h="2349375" w="12892439">
                <a:moveTo>
                  <a:pt x="0" y="0"/>
                </a:moveTo>
                <a:lnTo>
                  <a:pt x="12892439" y="0"/>
                </a:lnTo>
                <a:lnTo>
                  <a:pt x="12892439" y="2349375"/>
                </a:lnTo>
                <a:lnTo>
                  <a:pt x="0" y="2349375"/>
                </a:lnTo>
                <a:lnTo>
                  <a:pt x="0" y="0"/>
                </a:lnTo>
                <a:close/>
              </a:path>
            </a:pathLst>
          </a:custGeom>
          <a:blipFill>
            <a:blip r:embed="rId4"/>
            <a:stretch>
              <a:fillRect l="0" t="0" r="0" b="0"/>
            </a:stretch>
          </a:blipFill>
        </p:spPr>
      </p:sp>
      <p:sp>
        <p:nvSpPr>
          <p:cNvPr name="Freeform 4" id="4"/>
          <p:cNvSpPr/>
          <p:nvPr/>
        </p:nvSpPr>
        <p:spPr>
          <a:xfrm flipH="false" flipV="false" rot="0">
            <a:off x="2945739" y="4515385"/>
            <a:ext cx="12892439" cy="3280630"/>
          </a:xfrm>
          <a:custGeom>
            <a:avLst/>
            <a:gdLst/>
            <a:ahLst/>
            <a:cxnLst/>
            <a:rect r="r" b="b" t="t" l="l"/>
            <a:pathLst>
              <a:path h="3280630" w="12892439">
                <a:moveTo>
                  <a:pt x="0" y="0"/>
                </a:moveTo>
                <a:lnTo>
                  <a:pt x="12892439" y="0"/>
                </a:lnTo>
                <a:lnTo>
                  <a:pt x="12892439" y="3280630"/>
                </a:lnTo>
                <a:lnTo>
                  <a:pt x="0" y="3280630"/>
                </a:lnTo>
                <a:lnTo>
                  <a:pt x="0" y="0"/>
                </a:lnTo>
                <a:close/>
              </a:path>
            </a:pathLst>
          </a:custGeom>
          <a:blipFill>
            <a:blip r:embed="rId5"/>
            <a:stretch>
              <a:fillRect l="0" t="-9329" r="0" b="-9329"/>
            </a:stretch>
          </a:blipFill>
        </p:spPr>
      </p:sp>
      <p:sp>
        <p:nvSpPr>
          <p:cNvPr name="TextBox 5" id="5"/>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3511968"/>
            <a:ext cx="18288000" cy="7076657"/>
            <a:chOff x="0" y="0"/>
            <a:chExt cx="4816593" cy="1863811"/>
          </a:xfrm>
        </p:grpSpPr>
        <p:sp>
          <p:nvSpPr>
            <p:cNvPr name="Freeform 3" id="3"/>
            <p:cNvSpPr/>
            <p:nvPr/>
          </p:nvSpPr>
          <p:spPr>
            <a:xfrm flipH="false" flipV="false" rot="0">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16C53"/>
            </a:solidFill>
          </p:spPr>
        </p:sp>
        <p:sp>
          <p:nvSpPr>
            <p:cNvPr name="TextBox 4" id="4"/>
            <p:cNvSpPr txBox="true"/>
            <p:nvPr/>
          </p:nvSpPr>
          <p:spPr>
            <a:xfrm>
              <a:off x="0" y="-38100"/>
              <a:ext cx="4816593" cy="19019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758721" y="4348901"/>
            <a:ext cx="747884" cy="7478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1</a:t>
              </a:r>
            </a:p>
          </p:txBody>
        </p:sp>
      </p:grpSp>
      <p:sp>
        <p:nvSpPr>
          <p:cNvPr name="TextBox 8" id="8"/>
          <p:cNvSpPr txBox="true"/>
          <p:nvPr/>
        </p:nvSpPr>
        <p:spPr>
          <a:xfrm rot="0">
            <a:off x="4000494" y="1039708"/>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NỘI DUNG</a:t>
            </a:r>
          </a:p>
        </p:txBody>
      </p:sp>
      <p:sp>
        <p:nvSpPr>
          <p:cNvPr name="TextBox 9" id="9"/>
          <p:cNvSpPr txBox="true"/>
          <p:nvPr/>
        </p:nvSpPr>
        <p:spPr>
          <a:xfrm rot="0">
            <a:off x="1028700" y="5493237"/>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TỔNG QUAN</a:t>
            </a:r>
          </a:p>
        </p:txBody>
      </p:sp>
      <p:grpSp>
        <p:nvGrpSpPr>
          <p:cNvPr name="Group 10" id="10"/>
          <p:cNvGrpSpPr/>
          <p:nvPr/>
        </p:nvGrpSpPr>
        <p:grpSpPr>
          <a:xfrm rot="0">
            <a:off x="8770058" y="4348901"/>
            <a:ext cx="747884" cy="7478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2</a:t>
              </a:r>
            </a:p>
          </p:txBody>
        </p:sp>
      </p:grpSp>
      <p:sp>
        <p:nvSpPr>
          <p:cNvPr name="TextBox 13" id="13"/>
          <p:cNvSpPr txBox="true"/>
          <p:nvPr/>
        </p:nvSpPr>
        <p:spPr>
          <a:xfrm rot="0">
            <a:off x="6855614" y="5493237"/>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SSIS</a:t>
            </a:r>
          </a:p>
        </p:txBody>
      </p:sp>
      <p:grpSp>
        <p:nvGrpSpPr>
          <p:cNvPr name="Group 14" id="14"/>
          <p:cNvGrpSpPr/>
          <p:nvPr/>
        </p:nvGrpSpPr>
        <p:grpSpPr>
          <a:xfrm rot="0">
            <a:off x="14985290" y="4348901"/>
            <a:ext cx="747884" cy="74788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3</a:t>
              </a:r>
            </a:p>
          </p:txBody>
        </p:sp>
      </p:grpSp>
      <p:sp>
        <p:nvSpPr>
          <p:cNvPr name="TextBox 17" id="17"/>
          <p:cNvSpPr txBox="true"/>
          <p:nvPr/>
        </p:nvSpPr>
        <p:spPr>
          <a:xfrm rot="0">
            <a:off x="13070845" y="5493237"/>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SSAS</a:t>
            </a:r>
          </a:p>
        </p:txBody>
      </p:sp>
      <p:grpSp>
        <p:nvGrpSpPr>
          <p:cNvPr name="Group 18" id="18"/>
          <p:cNvGrpSpPr/>
          <p:nvPr/>
        </p:nvGrpSpPr>
        <p:grpSpPr>
          <a:xfrm rot="0">
            <a:off x="5231531" y="7050296"/>
            <a:ext cx="747884" cy="7478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4</a:t>
              </a:r>
            </a:p>
          </p:txBody>
        </p:sp>
      </p:grpSp>
      <p:sp>
        <p:nvSpPr>
          <p:cNvPr name="TextBox 21" id="21"/>
          <p:cNvSpPr txBox="true"/>
          <p:nvPr/>
        </p:nvSpPr>
        <p:spPr>
          <a:xfrm rot="0">
            <a:off x="3317086" y="8179126"/>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SSRS</a:t>
            </a:r>
          </a:p>
        </p:txBody>
      </p:sp>
      <p:sp>
        <p:nvSpPr>
          <p:cNvPr name="Freeform 22" id="2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1625177" y="6898803"/>
            <a:ext cx="747884" cy="7478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sz="2799">
                  <a:solidFill>
                    <a:srgbClr val="216C53"/>
                  </a:solidFill>
                  <a:latin typeface="Montserrat Classic Bold"/>
                </a:rPr>
                <a:t>5</a:t>
              </a:r>
            </a:p>
          </p:txBody>
        </p:sp>
      </p:grpSp>
      <p:sp>
        <p:nvSpPr>
          <p:cNvPr name="TextBox 27" id="27"/>
          <p:cNvSpPr txBox="true"/>
          <p:nvPr/>
        </p:nvSpPr>
        <p:spPr>
          <a:xfrm rot="0">
            <a:off x="9710733" y="8027633"/>
            <a:ext cx="4576773" cy="669925"/>
          </a:xfrm>
          <a:prstGeom prst="rect">
            <a:avLst/>
          </a:prstGeom>
        </p:spPr>
        <p:txBody>
          <a:bodyPr anchor="t" rtlCol="false" tIns="0" lIns="0" bIns="0" rIns="0">
            <a:spAutoFit/>
          </a:bodyPr>
          <a:lstStyle/>
          <a:p>
            <a:pPr algn="ctr">
              <a:lnSpc>
                <a:spcPts val="5599"/>
              </a:lnSpc>
              <a:spcBef>
                <a:spcPct val="0"/>
              </a:spcBef>
            </a:pPr>
            <a:r>
              <a:rPr lang="en-US" sz="3999" spc="195">
                <a:solidFill>
                  <a:srgbClr val="FFFEF2"/>
                </a:solidFill>
                <a:latin typeface="Montserrat Ultra-Bold"/>
              </a:rPr>
              <a:t>DATA MINING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45739" y="2166010"/>
            <a:ext cx="12892439" cy="2349375"/>
          </a:xfrm>
          <a:custGeom>
            <a:avLst/>
            <a:gdLst/>
            <a:ahLst/>
            <a:cxnLst/>
            <a:rect r="r" b="b" t="t" l="l"/>
            <a:pathLst>
              <a:path h="2349375" w="12892439">
                <a:moveTo>
                  <a:pt x="0" y="0"/>
                </a:moveTo>
                <a:lnTo>
                  <a:pt x="12892439" y="0"/>
                </a:lnTo>
                <a:lnTo>
                  <a:pt x="12892439" y="2349375"/>
                </a:lnTo>
                <a:lnTo>
                  <a:pt x="0" y="2349375"/>
                </a:lnTo>
                <a:lnTo>
                  <a:pt x="0" y="0"/>
                </a:lnTo>
                <a:close/>
              </a:path>
            </a:pathLst>
          </a:custGeom>
          <a:blipFill>
            <a:blip r:embed="rId4"/>
            <a:stretch>
              <a:fillRect l="0" t="0" r="0" b="0"/>
            </a:stretch>
          </a:blipFill>
        </p:spPr>
      </p:sp>
      <p:sp>
        <p:nvSpPr>
          <p:cNvPr name="Freeform 4" id="4"/>
          <p:cNvSpPr/>
          <p:nvPr/>
        </p:nvSpPr>
        <p:spPr>
          <a:xfrm flipH="false" flipV="false" rot="0">
            <a:off x="2945739" y="4515385"/>
            <a:ext cx="12892439" cy="3280630"/>
          </a:xfrm>
          <a:custGeom>
            <a:avLst/>
            <a:gdLst/>
            <a:ahLst/>
            <a:cxnLst/>
            <a:rect r="r" b="b" t="t" l="l"/>
            <a:pathLst>
              <a:path h="3280630" w="12892439">
                <a:moveTo>
                  <a:pt x="0" y="0"/>
                </a:moveTo>
                <a:lnTo>
                  <a:pt x="12892439" y="0"/>
                </a:lnTo>
                <a:lnTo>
                  <a:pt x="12892439" y="3280630"/>
                </a:lnTo>
                <a:lnTo>
                  <a:pt x="0" y="3280630"/>
                </a:lnTo>
                <a:lnTo>
                  <a:pt x="0" y="0"/>
                </a:lnTo>
                <a:close/>
              </a:path>
            </a:pathLst>
          </a:custGeom>
          <a:blipFill>
            <a:blip r:embed="rId5"/>
            <a:stretch>
              <a:fillRect l="0" t="-9329" r="0" b="-9329"/>
            </a:stretch>
          </a:blipFill>
        </p:spPr>
      </p:sp>
      <p:sp>
        <p:nvSpPr>
          <p:cNvPr name="TextBox 5" id="5"/>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76203" y="2056114"/>
            <a:ext cx="11935594" cy="6174773"/>
          </a:xfrm>
          <a:custGeom>
            <a:avLst/>
            <a:gdLst/>
            <a:ahLst/>
            <a:cxnLst/>
            <a:rect r="r" b="b" t="t" l="l"/>
            <a:pathLst>
              <a:path h="6174773" w="11935594">
                <a:moveTo>
                  <a:pt x="0" y="0"/>
                </a:moveTo>
                <a:lnTo>
                  <a:pt x="11935594" y="0"/>
                </a:lnTo>
                <a:lnTo>
                  <a:pt x="11935594" y="6174772"/>
                </a:lnTo>
                <a:lnTo>
                  <a:pt x="0" y="6174772"/>
                </a:lnTo>
                <a:lnTo>
                  <a:pt x="0" y="0"/>
                </a:lnTo>
                <a:close/>
              </a:path>
            </a:pathLst>
          </a:custGeom>
          <a:blipFill>
            <a:blip r:embed="rId4"/>
            <a:stretch>
              <a:fillRect l="0" t="0" r="0" b="0"/>
            </a:stretch>
          </a:blipFill>
        </p:spPr>
      </p:sp>
      <p:sp>
        <p:nvSpPr>
          <p:cNvPr name="TextBox 4" id="4"/>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32183" y="1552096"/>
            <a:ext cx="12223634" cy="7706204"/>
          </a:xfrm>
          <a:custGeom>
            <a:avLst/>
            <a:gdLst/>
            <a:ahLst/>
            <a:cxnLst/>
            <a:rect r="r" b="b" t="t" l="l"/>
            <a:pathLst>
              <a:path h="7706204" w="12223634">
                <a:moveTo>
                  <a:pt x="0" y="0"/>
                </a:moveTo>
                <a:lnTo>
                  <a:pt x="12223634" y="0"/>
                </a:lnTo>
                <a:lnTo>
                  <a:pt x="12223634" y="7706204"/>
                </a:lnTo>
                <a:lnTo>
                  <a:pt x="0" y="7706204"/>
                </a:lnTo>
                <a:lnTo>
                  <a:pt x="0" y="0"/>
                </a:lnTo>
                <a:close/>
              </a:path>
            </a:pathLst>
          </a:custGeom>
          <a:blipFill>
            <a:blip r:embed="rId4"/>
            <a:stretch>
              <a:fillRect l="0" t="0" r="0" b="0"/>
            </a:stretch>
          </a:blipFill>
        </p:spPr>
      </p:sp>
      <p:sp>
        <p:nvSpPr>
          <p:cNvPr name="TextBox 4" id="4"/>
          <p:cNvSpPr txBox="true"/>
          <p:nvPr/>
        </p:nvSpPr>
        <p:spPr>
          <a:xfrm rot="0">
            <a:off x="4000494"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DỄ</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73008" y="-3538167"/>
            <a:ext cx="19264617" cy="5031587"/>
            <a:chOff x="0" y="0"/>
            <a:chExt cx="5073809" cy="1325192"/>
          </a:xfrm>
        </p:grpSpPr>
        <p:sp>
          <p:nvSpPr>
            <p:cNvPr name="Freeform 3" id="3"/>
            <p:cNvSpPr/>
            <p:nvPr/>
          </p:nvSpPr>
          <p:spPr>
            <a:xfrm flipH="false" flipV="false" rot="0">
              <a:off x="0" y="0"/>
              <a:ext cx="5073809" cy="1325192"/>
            </a:xfrm>
            <a:custGeom>
              <a:avLst/>
              <a:gdLst/>
              <a:ahLst/>
              <a:cxnLst/>
              <a:rect r="r" b="b" t="t" l="l"/>
              <a:pathLst>
                <a:path h="1325192" w="5073809">
                  <a:moveTo>
                    <a:pt x="0" y="0"/>
                  </a:moveTo>
                  <a:lnTo>
                    <a:pt x="5073809" y="0"/>
                  </a:lnTo>
                  <a:lnTo>
                    <a:pt x="5073809" y="1325192"/>
                  </a:lnTo>
                  <a:lnTo>
                    <a:pt x="0" y="1325192"/>
                  </a:lnTo>
                  <a:close/>
                </a:path>
              </a:pathLst>
            </a:custGeom>
            <a:solidFill>
              <a:srgbClr val="216C53"/>
            </a:solidFill>
          </p:spPr>
        </p:sp>
        <p:sp>
          <p:nvSpPr>
            <p:cNvPr name="TextBox 4" id="4"/>
            <p:cNvSpPr txBox="true"/>
            <p:nvPr/>
          </p:nvSpPr>
          <p:spPr>
            <a:xfrm>
              <a:off x="0" y="-38100"/>
              <a:ext cx="5073809" cy="13632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75904" y="2902783"/>
            <a:ext cx="16020582" cy="4481433"/>
          </a:xfrm>
          <a:custGeom>
            <a:avLst/>
            <a:gdLst/>
            <a:ahLst/>
            <a:cxnLst/>
            <a:rect r="r" b="b" t="t" l="l"/>
            <a:pathLst>
              <a:path h="4481433" w="16020582">
                <a:moveTo>
                  <a:pt x="0" y="0"/>
                </a:moveTo>
                <a:lnTo>
                  <a:pt x="16020582" y="0"/>
                </a:lnTo>
                <a:lnTo>
                  <a:pt x="16020582" y="4481434"/>
                </a:lnTo>
                <a:lnTo>
                  <a:pt x="0" y="4481434"/>
                </a:lnTo>
                <a:lnTo>
                  <a:pt x="0" y="0"/>
                </a:lnTo>
                <a:close/>
              </a:path>
            </a:pathLst>
          </a:custGeom>
          <a:blipFill>
            <a:blip r:embed="rId4"/>
            <a:stretch>
              <a:fillRect l="0" t="0" r="0" b="0"/>
            </a:stretch>
          </a:blipFill>
        </p:spPr>
      </p:sp>
      <p:sp>
        <p:nvSpPr>
          <p:cNvPr name="TextBox 8" id="8"/>
          <p:cNvSpPr txBox="true"/>
          <p:nvPr/>
        </p:nvSpPr>
        <p:spPr>
          <a:xfrm rot="0">
            <a:off x="3942689"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TRUNG BÌNH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73008" y="-3538167"/>
            <a:ext cx="19331970" cy="5031587"/>
            <a:chOff x="0" y="0"/>
            <a:chExt cx="5091548" cy="1325192"/>
          </a:xfrm>
        </p:grpSpPr>
        <p:sp>
          <p:nvSpPr>
            <p:cNvPr name="Freeform 3" id="3"/>
            <p:cNvSpPr/>
            <p:nvPr/>
          </p:nvSpPr>
          <p:spPr>
            <a:xfrm flipH="false" flipV="false" rot="0">
              <a:off x="0" y="0"/>
              <a:ext cx="5091548" cy="1325192"/>
            </a:xfrm>
            <a:custGeom>
              <a:avLst/>
              <a:gdLst/>
              <a:ahLst/>
              <a:cxnLst/>
              <a:rect r="r" b="b" t="t" l="l"/>
              <a:pathLst>
                <a:path h="1325192" w="5091548">
                  <a:moveTo>
                    <a:pt x="0" y="0"/>
                  </a:moveTo>
                  <a:lnTo>
                    <a:pt x="5091548" y="0"/>
                  </a:lnTo>
                  <a:lnTo>
                    <a:pt x="5091548" y="1325192"/>
                  </a:lnTo>
                  <a:lnTo>
                    <a:pt x="0" y="1325192"/>
                  </a:lnTo>
                  <a:close/>
                </a:path>
              </a:pathLst>
            </a:custGeom>
            <a:solidFill>
              <a:srgbClr val="216C53"/>
            </a:solidFill>
          </p:spPr>
        </p:sp>
        <p:sp>
          <p:nvSpPr>
            <p:cNvPr name="TextBox 4" id="4"/>
            <p:cNvSpPr txBox="true"/>
            <p:nvPr/>
          </p:nvSpPr>
          <p:spPr>
            <a:xfrm>
              <a:off x="0" y="-38100"/>
              <a:ext cx="5091548" cy="13632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940424" y="2464754"/>
            <a:ext cx="14407153" cy="5983299"/>
          </a:xfrm>
          <a:custGeom>
            <a:avLst/>
            <a:gdLst/>
            <a:ahLst/>
            <a:cxnLst/>
            <a:rect r="r" b="b" t="t" l="l"/>
            <a:pathLst>
              <a:path h="5983299" w="14407153">
                <a:moveTo>
                  <a:pt x="0" y="0"/>
                </a:moveTo>
                <a:lnTo>
                  <a:pt x="14407152" y="0"/>
                </a:lnTo>
                <a:lnTo>
                  <a:pt x="14407152" y="5983299"/>
                </a:lnTo>
                <a:lnTo>
                  <a:pt x="0" y="5983299"/>
                </a:lnTo>
                <a:lnTo>
                  <a:pt x="0" y="0"/>
                </a:lnTo>
                <a:close/>
              </a:path>
            </a:pathLst>
          </a:custGeom>
          <a:blipFill>
            <a:blip r:embed="rId4"/>
            <a:stretch>
              <a:fillRect l="0" t="0" r="0" b="0"/>
            </a:stretch>
          </a:blipFill>
        </p:spPr>
      </p:sp>
      <p:sp>
        <p:nvSpPr>
          <p:cNvPr name="TextBox 8" id="8"/>
          <p:cNvSpPr txBox="true"/>
          <p:nvPr/>
        </p:nvSpPr>
        <p:spPr>
          <a:xfrm rot="0">
            <a:off x="3942689"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TRUNG BÌNH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73008" y="-3538167"/>
            <a:ext cx="20274911" cy="5031587"/>
            <a:chOff x="0" y="0"/>
            <a:chExt cx="5339894" cy="1325192"/>
          </a:xfrm>
        </p:grpSpPr>
        <p:sp>
          <p:nvSpPr>
            <p:cNvPr name="Freeform 3" id="3"/>
            <p:cNvSpPr/>
            <p:nvPr/>
          </p:nvSpPr>
          <p:spPr>
            <a:xfrm flipH="false" flipV="false" rot="0">
              <a:off x="0" y="0"/>
              <a:ext cx="5339894" cy="1325192"/>
            </a:xfrm>
            <a:custGeom>
              <a:avLst/>
              <a:gdLst/>
              <a:ahLst/>
              <a:cxnLst/>
              <a:rect r="r" b="b" t="t" l="l"/>
              <a:pathLst>
                <a:path h="1325192" w="5339894">
                  <a:moveTo>
                    <a:pt x="0" y="0"/>
                  </a:moveTo>
                  <a:lnTo>
                    <a:pt x="5339894" y="0"/>
                  </a:lnTo>
                  <a:lnTo>
                    <a:pt x="5339894" y="1325192"/>
                  </a:lnTo>
                  <a:lnTo>
                    <a:pt x="0" y="1325192"/>
                  </a:lnTo>
                  <a:close/>
                </a:path>
              </a:pathLst>
            </a:custGeom>
            <a:solidFill>
              <a:srgbClr val="216C53"/>
            </a:solidFill>
          </p:spPr>
        </p:sp>
        <p:sp>
          <p:nvSpPr>
            <p:cNvPr name="TextBox 4" id="4"/>
            <p:cNvSpPr txBox="true"/>
            <p:nvPr/>
          </p:nvSpPr>
          <p:spPr>
            <a:xfrm>
              <a:off x="0" y="-38100"/>
              <a:ext cx="5339894" cy="13632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6950" y="2076079"/>
            <a:ext cx="13608085" cy="7509172"/>
          </a:xfrm>
          <a:custGeom>
            <a:avLst/>
            <a:gdLst/>
            <a:ahLst/>
            <a:cxnLst/>
            <a:rect r="r" b="b" t="t" l="l"/>
            <a:pathLst>
              <a:path h="7509172" w="13608085">
                <a:moveTo>
                  <a:pt x="0" y="0"/>
                </a:moveTo>
                <a:lnTo>
                  <a:pt x="13608085" y="0"/>
                </a:lnTo>
                <a:lnTo>
                  <a:pt x="13608085" y="7509172"/>
                </a:lnTo>
                <a:lnTo>
                  <a:pt x="0" y="7509172"/>
                </a:lnTo>
                <a:lnTo>
                  <a:pt x="0" y="0"/>
                </a:lnTo>
                <a:close/>
              </a:path>
            </a:pathLst>
          </a:custGeom>
          <a:blipFill>
            <a:blip r:embed="rId4"/>
            <a:stretch>
              <a:fillRect l="0" t="0" r="0" b="0"/>
            </a:stretch>
          </a:blipFill>
        </p:spPr>
      </p:sp>
      <p:sp>
        <p:nvSpPr>
          <p:cNvPr name="TextBox 8" id="8"/>
          <p:cNvSpPr txBox="true"/>
          <p:nvPr/>
        </p:nvSpPr>
        <p:spPr>
          <a:xfrm rot="0">
            <a:off x="3942689"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TRUNG BÌNH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73008" y="-3538167"/>
            <a:ext cx="19466676" cy="5031587"/>
            <a:chOff x="0" y="0"/>
            <a:chExt cx="5127026" cy="1325192"/>
          </a:xfrm>
        </p:grpSpPr>
        <p:sp>
          <p:nvSpPr>
            <p:cNvPr name="Freeform 3" id="3"/>
            <p:cNvSpPr/>
            <p:nvPr/>
          </p:nvSpPr>
          <p:spPr>
            <a:xfrm flipH="false" flipV="false" rot="0">
              <a:off x="0" y="0"/>
              <a:ext cx="5127026" cy="1325192"/>
            </a:xfrm>
            <a:custGeom>
              <a:avLst/>
              <a:gdLst/>
              <a:ahLst/>
              <a:cxnLst/>
              <a:rect r="r" b="b" t="t" l="l"/>
              <a:pathLst>
                <a:path h="1325192" w="5127026">
                  <a:moveTo>
                    <a:pt x="0" y="0"/>
                  </a:moveTo>
                  <a:lnTo>
                    <a:pt x="5127026" y="0"/>
                  </a:lnTo>
                  <a:lnTo>
                    <a:pt x="5127026" y="1325192"/>
                  </a:lnTo>
                  <a:lnTo>
                    <a:pt x="0" y="1325192"/>
                  </a:lnTo>
                  <a:close/>
                </a:path>
              </a:pathLst>
            </a:custGeom>
            <a:solidFill>
              <a:srgbClr val="216C53"/>
            </a:solidFill>
          </p:spPr>
        </p:sp>
        <p:sp>
          <p:nvSpPr>
            <p:cNvPr name="TextBox 4" id="4"/>
            <p:cNvSpPr txBox="true"/>
            <p:nvPr/>
          </p:nvSpPr>
          <p:spPr>
            <a:xfrm>
              <a:off x="0" y="-38100"/>
              <a:ext cx="5127026" cy="13632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195557" y="1807807"/>
            <a:ext cx="12000417" cy="7777444"/>
          </a:xfrm>
          <a:custGeom>
            <a:avLst/>
            <a:gdLst/>
            <a:ahLst/>
            <a:cxnLst/>
            <a:rect r="r" b="b" t="t" l="l"/>
            <a:pathLst>
              <a:path h="7777444" w="12000417">
                <a:moveTo>
                  <a:pt x="0" y="0"/>
                </a:moveTo>
                <a:lnTo>
                  <a:pt x="12000417" y="0"/>
                </a:lnTo>
                <a:lnTo>
                  <a:pt x="12000417" y="7777444"/>
                </a:lnTo>
                <a:lnTo>
                  <a:pt x="0" y="7777444"/>
                </a:lnTo>
                <a:lnTo>
                  <a:pt x="0" y="0"/>
                </a:lnTo>
                <a:close/>
              </a:path>
            </a:pathLst>
          </a:custGeom>
          <a:blipFill>
            <a:blip r:embed="rId4"/>
            <a:stretch>
              <a:fillRect l="0" t="0" r="0" b="0"/>
            </a:stretch>
          </a:blipFill>
        </p:spPr>
      </p:sp>
      <p:sp>
        <p:nvSpPr>
          <p:cNvPr name="TextBox 8" id="8"/>
          <p:cNvSpPr txBox="true"/>
          <p:nvPr/>
        </p:nvSpPr>
        <p:spPr>
          <a:xfrm rot="0">
            <a:off x="3942689"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TRUNG BÌNH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73008" y="-3538167"/>
            <a:ext cx="18692117" cy="5031587"/>
            <a:chOff x="0" y="0"/>
            <a:chExt cx="4923027" cy="1325192"/>
          </a:xfrm>
        </p:grpSpPr>
        <p:sp>
          <p:nvSpPr>
            <p:cNvPr name="Freeform 3" id="3"/>
            <p:cNvSpPr/>
            <p:nvPr/>
          </p:nvSpPr>
          <p:spPr>
            <a:xfrm flipH="false" flipV="false" rot="0">
              <a:off x="0" y="0"/>
              <a:ext cx="4923027" cy="1325192"/>
            </a:xfrm>
            <a:custGeom>
              <a:avLst/>
              <a:gdLst/>
              <a:ahLst/>
              <a:cxnLst/>
              <a:rect r="r" b="b" t="t" l="l"/>
              <a:pathLst>
                <a:path h="1325192" w="4923027">
                  <a:moveTo>
                    <a:pt x="0" y="0"/>
                  </a:moveTo>
                  <a:lnTo>
                    <a:pt x="4923027" y="0"/>
                  </a:lnTo>
                  <a:lnTo>
                    <a:pt x="4923027" y="1325192"/>
                  </a:lnTo>
                  <a:lnTo>
                    <a:pt x="0" y="1325192"/>
                  </a:lnTo>
                  <a:close/>
                </a:path>
              </a:pathLst>
            </a:custGeom>
            <a:solidFill>
              <a:srgbClr val="216C53"/>
            </a:solidFill>
          </p:spPr>
        </p:sp>
        <p:sp>
          <p:nvSpPr>
            <p:cNvPr name="TextBox 4" id="4"/>
            <p:cNvSpPr txBox="true"/>
            <p:nvPr/>
          </p:nvSpPr>
          <p:spPr>
            <a:xfrm>
              <a:off x="0" y="-38100"/>
              <a:ext cx="4923027" cy="13632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980637" y="1790610"/>
            <a:ext cx="12211117" cy="9613775"/>
          </a:xfrm>
          <a:custGeom>
            <a:avLst/>
            <a:gdLst/>
            <a:ahLst/>
            <a:cxnLst/>
            <a:rect r="r" b="b" t="t" l="l"/>
            <a:pathLst>
              <a:path h="9613775" w="12211117">
                <a:moveTo>
                  <a:pt x="0" y="0"/>
                </a:moveTo>
                <a:lnTo>
                  <a:pt x="12211117" y="0"/>
                </a:lnTo>
                <a:lnTo>
                  <a:pt x="12211117" y="9613774"/>
                </a:lnTo>
                <a:lnTo>
                  <a:pt x="0" y="9613774"/>
                </a:lnTo>
                <a:lnTo>
                  <a:pt x="0" y="0"/>
                </a:lnTo>
                <a:close/>
              </a:path>
            </a:pathLst>
          </a:custGeom>
          <a:blipFill>
            <a:blip r:embed="rId4"/>
            <a:stretch>
              <a:fillRect l="0" t="0" r="0" b="0"/>
            </a:stretch>
          </a:blipFill>
        </p:spPr>
      </p:sp>
      <p:sp>
        <p:nvSpPr>
          <p:cNvPr name="TextBox 8" id="8"/>
          <p:cNvSpPr txBox="true"/>
          <p:nvPr/>
        </p:nvSpPr>
        <p:spPr>
          <a:xfrm rot="0">
            <a:off x="3942689"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TRUNG BÌNH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73008" y="-3538167"/>
            <a:ext cx="18692117" cy="5031587"/>
            <a:chOff x="0" y="0"/>
            <a:chExt cx="4923027" cy="1325192"/>
          </a:xfrm>
        </p:grpSpPr>
        <p:sp>
          <p:nvSpPr>
            <p:cNvPr name="Freeform 3" id="3"/>
            <p:cNvSpPr/>
            <p:nvPr/>
          </p:nvSpPr>
          <p:spPr>
            <a:xfrm flipH="false" flipV="false" rot="0">
              <a:off x="0" y="0"/>
              <a:ext cx="4923027" cy="1325192"/>
            </a:xfrm>
            <a:custGeom>
              <a:avLst/>
              <a:gdLst/>
              <a:ahLst/>
              <a:cxnLst/>
              <a:rect r="r" b="b" t="t" l="l"/>
              <a:pathLst>
                <a:path h="1325192" w="4923027">
                  <a:moveTo>
                    <a:pt x="0" y="0"/>
                  </a:moveTo>
                  <a:lnTo>
                    <a:pt x="4923027" y="0"/>
                  </a:lnTo>
                  <a:lnTo>
                    <a:pt x="4923027" y="1325192"/>
                  </a:lnTo>
                  <a:lnTo>
                    <a:pt x="0" y="1325192"/>
                  </a:lnTo>
                  <a:close/>
                </a:path>
              </a:pathLst>
            </a:custGeom>
            <a:solidFill>
              <a:srgbClr val="216C53"/>
            </a:solidFill>
          </p:spPr>
        </p:sp>
        <p:sp>
          <p:nvSpPr>
            <p:cNvPr name="TextBox 4" id="4"/>
            <p:cNvSpPr txBox="true"/>
            <p:nvPr/>
          </p:nvSpPr>
          <p:spPr>
            <a:xfrm>
              <a:off x="0" y="-38100"/>
              <a:ext cx="4923027" cy="1363292"/>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875166" y="2133061"/>
            <a:ext cx="15384134" cy="7452190"/>
          </a:xfrm>
          <a:custGeom>
            <a:avLst/>
            <a:gdLst/>
            <a:ahLst/>
            <a:cxnLst/>
            <a:rect r="r" b="b" t="t" l="l"/>
            <a:pathLst>
              <a:path h="7452190" w="15384134">
                <a:moveTo>
                  <a:pt x="0" y="0"/>
                </a:moveTo>
                <a:lnTo>
                  <a:pt x="15384134" y="0"/>
                </a:lnTo>
                <a:lnTo>
                  <a:pt x="15384134" y="7452190"/>
                </a:lnTo>
                <a:lnTo>
                  <a:pt x="0" y="7452190"/>
                </a:lnTo>
                <a:lnTo>
                  <a:pt x="0" y="0"/>
                </a:lnTo>
                <a:close/>
              </a:path>
            </a:pathLst>
          </a:custGeom>
          <a:blipFill>
            <a:blip r:embed="rId4"/>
            <a:stretch>
              <a:fillRect l="0" t="0" r="0" b="0"/>
            </a:stretch>
          </a:blipFill>
        </p:spPr>
      </p:sp>
      <p:sp>
        <p:nvSpPr>
          <p:cNvPr name="TextBox 8" id="8"/>
          <p:cNvSpPr txBox="true"/>
          <p:nvPr/>
        </p:nvSpPr>
        <p:spPr>
          <a:xfrm rot="0">
            <a:off x="3942689" y="185452"/>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TRUNG BÌNH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3511955"/>
            <a:ext cx="18288000" cy="7076657"/>
            <a:chOff x="0" y="0"/>
            <a:chExt cx="4816593" cy="1863811"/>
          </a:xfrm>
        </p:grpSpPr>
        <p:sp>
          <p:nvSpPr>
            <p:cNvPr name="Freeform 3" id="3"/>
            <p:cNvSpPr/>
            <p:nvPr/>
          </p:nvSpPr>
          <p:spPr>
            <a:xfrm flipH="false" flipV="false" rot="0">
              <a:off x="0" y="0"/>
              <a:ext cx="4816592" cy="1863811"/>
            </a:xfrm>
            <a:custGeom>
              <a:avLst/>
              <a:gdLst/>
              <a:ahLst/>
              <a:cxnLst/>
              <a:rect r="r" b="b" t="t" l="l"/>
              <a:pathLst>
                <a:path h="1863811" w="4816592">
                  <a:moveTo>
                    <a:pt x="0" y="0"/>
                  </a:moveTo>
                  <a:lnTo>
                    <a:pt x="4816592" y="0"/>
                  </a:lnTo>
                  <a:lnTo>
                    <a:pt x="4816592" y="1863811"/>
                  </a:lnTo>
                  <a:lnTo>
                    <a:pt x="0" y="1863811"/>
                  </a:lnTo>
                  <a:close/>
                </a:path>
              </a:pathLst>
            </a:custGeom>
            <a:solidFill>
              <a:srgbClr val="216C53"/>
            </a:solidFill>
          </p:spPr>
        </p:sp>
        <p:sp>
          <p:nvSpPr>
            <p:cNvPr name="TextBox 4" id="4"/>
            <p:cNvSpPr txBox="true"/>
            <p:nvPr/>
          </p:nvSpPr>
          <p:spPr>
            <a:xfrm>
              <a:off x="0" y="-38100"/>
              <a:ext cx="4816593" cy="190191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42689" y="4395616"/>
            <a:ext cx="1049762" cy="1024440"/>
            <a:chOff x="0" y="0"/>
            <a:chExt cx="1140881" cy="1113361"/>
          </a:xfrm>
        </p:grpSpPr>
        <p:sp>
          <p:nvSpPr>
            <p:cNvPr name="Freeform 6" id="6"/>
            <p:cNvSpPr/>
            <p:nvPr/>
          </p:nvSpPr>
          <p:spPr>
            <a:xfrm flipH="false" flipV="false" rot="0">
              <a:off x="0" y="0"/>
              <a:ext cx="1140881" cy="1113361"/>
            </a:xfrm>
            <a:custGeom>
              <a:avLst/>
              <a:gdLst/>
              <a:ahLst/>
              <a:cxnLst/>
              <a:rect r="r" b="b" t="t" l="l"/>
              <a:pathLst>
                <a:path h="1113361" w="1140881">
                  <a:moveTo>
                    <a:pt x="570440" y="0"/>
                  </a:moveTo>
                  <a:cubicBezTo>
                    <a:pt x="255395" y="0"/>
                    <a:pt x="0" y="249234"/>
                    <a:pt x="0" y="556680"/>
                  </a:cubicBezTo>
                  <a:cubicBezTo>
                    <a:pt x="0" y="864126"/>
                    <a:pt x="255395" y="1113361"/>
                    <a:pt x="570440" y="1113361"/>
                  </a:cubicBezTo>
                  <a:cubicBezTo>
                    <a:pt x="885486" y="1113361"/>
                    <a:pt x="1140881" y="864126"/>
                    <a:pt x="1140881" y="556680"/>
                  </a:cubicBezTo>
                  <a:cubicBezTo>
                    <a:pt x="1140881" y="249234"/>
                    <a:pt x="885486" y="0"/>
                    <a:pt x="570440" y="0"/>
                  </a:cubicBezTo>
                  <a:close/>
                </a:path>
              </a:pathLst>
            </a:custGeom>
            <a:solidFill>
              <a:srgbClr val="FFFEF2"/>
            </a:solidFill>
          </p:spPr>
        </p:sp>
        <p:sp>
          <p:nvSpPr>
            <p:cNvPr name="TextBox 7" id="7"/>
            <p:cNvSpPr txBox="true"/>
            <p:nvPr/>
          </p:nvSpPr>
          <p:spPr>
            <a:xfrm>
              <a:off x="106958" y="28178"/>
              <a:ext cx="926966" cy="980806"/>
            </a:xfrm>
            <a:prstGeom prst="rect">
              <a:avLst/>
            </a:prstGeom>
          </p:spPr>
          <p:txBody>
            <a:bodyPr anchor="ctr" rtlCol="false" tIns="50800" lIns="50800" bIns="50800" rIns="50800"/>
            <a:lstStyle/>
            <a:p>
              <a:pPr algn="ctr">
                <a:lnSpc>
                  <a:spcPts val="5599"/>
                </a:lnSpc>
              </a:pPr>
              <a:r>
                <a:rPr lang="en-US" sz="3999">
                  <a:solidFill>
                    <a:srgbClr val="216C53"/>
                  </a:solidFill>
                  <a:latin typeface="Montserrat Classic Bold"/>
                </a:rPr>
                <a:t>7</a:t>
              </a:r>
            </a:p>
          </p:txBody>
        </p:sp>
      </p:grpSp>
      <p:sp>
        <p:nvSpPr>
          <p:cNvPr name="TextBox 8" id="8"/>
          <p:cNvSpPr txBox="true"/>
          <p:nvPr/>
        </p:nvSpPr>
        <p:spPr>
          <a:xfrm rot="0">
            <a:off x="4000494" y="1039708"/>
            <a:ext cx="1028701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C6D44"/>
                </a:solidFill>
                <a:latin typeface="Montserrat Ultra-Bold"/>
              </a:rPr>
              <a:t>KHÓ</a:t>
            </a:r>
          </a:p>
        </p:txBody>
      </p:sp>
      <p:sp>
        <p:nvSpPr>
          <p:cNvPr name="TextBox 9" id="9"/>
          <p:cNvSpPr txBox="true"/>
          <p:nvPr/>
        </p:nvSpPr>
        <p:spPr>
          <a:xfrm rot="0">
            <a:off x="1612660" y="5645889"/>
            <a:ext cx="6155827" cy="3702050"/>
          </a:xfrm>
          <a:prstGeom prst="rect">
            <a:avLst/>
          </a:prstGeom>
        </p:spPr>
        <p:txBody>
          <a:bodyPr anchor="t" rtlCol="false" tIns="0" lIns="0" bIns="0" rIns="0">
            <a:spAutoFit/>
          </a:bodyPr>
          <a:lstStyle/>
          <a:p>
            <a:pPr algn="ctr">
              <a:lnSpc>
                <a:spcPts val="4900"/>
              </a:lnSpc>
              <a:spcBef>
                <a:spcPct val="0"/>
              </a:spcBef>
            </a:pPr>
            <a:r>
              <a:rPr lang="en-US" sz="3500" spc="171">
                <a:solidFill>
                  <a:srgbClr val="FFFEF2"/>
                </a:solidFill>
                <a:latin typeface="Montserrat Ultra-Bold"/>
              </a:rPr>
              <a:t> HÃY ĐƯA RA TỈ LỆ LỢI NHUẬN THU ĐƯỢC CỦA TOP 3 SẢN PHẨM CÓ SỐ LƯỢNG MUA CAO NHẤT CỦA TỪNG PHÂN LOẠI SẢN PHẨM?  </a:t>
            </a:r>
          </a:p>
        </p:txBody>
      </p:sp>
      <p:grpSp>
        <p:nvGrpSpPr>
          <p:cNvPr name="Group 10" id="10"/>
          <p:cNvGrpSpPr/>
          <p:nvPr/>
        </p:nvGrpSpPr>
        <p:grpSpPr>
          <a:xfrm rot="0">
            <a:off x="12437698" y="3883395"/>
            <a:ext cx="1119426" cy="1024441"/>
            <a:chOff x="0" y="0"/>
            <a:chExt cx="1216592" cy="1113362"/>
          </a:xfrm>
        </p:grpSpPr>
        <p:sp>
          <p:nvSpPr>
            <p:cNvPr name="Freeform 11" id="11"/>
            <p:cNvSpPr/>
            <p:nvPr/>
          </p:nvSpPr>
          <p:spPr>
            <a:xfrm flipH="false" flipV="false" rot="0">
              <a:off x="0" y="0"/>
              <a:ext cx="1216592" cy="1113362"/>
            </a:xfrm>
            <a:custGeom>
              <a:avLst/>
              <a:gdLst/>
              <a:ahLst/>
              <a:cxnLst/>
              <a:rect r="r" b="b" t="t" l="l"/>
              <a:pathLst>
                <a:path h="1113362" w="1216592">
                  <a:moveTo>
                    <a:pt x="608296" y="0"/>
                  </a:moveTo>
                  <a:cubicBezTo>
                    <a:pt x="272343" y="0"/>
                    <a:pt x="0" y="249234"/>
                    <a:pt x="0" y="556681"/>
                  </a:cubicBezTo>
                  <a:cubicBezTo>
                    <a:pt x="0" y="864127"/>
                    <a:pt x="272343" y="1113362"/>
                    <a:pt x="608296" y="1113362"/>
                  </a:cubicBezTo>
                  <a:cubicBezTo>
                    <a:pt x="944248" y="1113362"/>
                    <a:pt x="1216592" y="864127"/>
                    <a:pt x="1216592" y="556681"/>
                  </a:cubicBezTo>
                  <a:cubicBezTo>
                    <a:pt x="1216592" y="249234"/>
                    <a:pt x="944248" y="0"/>
                    <a:pt x="608296" y="0"/>
                  </a:cubicBezTo>
                  <a:close/>
                </a:path>
              </a:pathLst>
            </a:custGeom>
            <a:solidFill>
              <a:srgbClr val="FFFEF2"/>
            </a:solidFill>
          </p:spPr>
        </p:sp>
        <p:sp>
          <p:nvSpPr>
            <p:cNvPr name="TextBox 12" id="12"/>
            <p:cNvSpPr txBox="true"/>
            <p:nvPr/>
          </p:nvSpPr>
          <p:spPr>
            <a:xfrm>
              <a:off x="114055" y="28178"/>
              <a:ext cx="988481" cy="980806"/>
            </a:xfrm>
            <a:prstGeom prst="rect">
              <a:avLst/>
            </a:prstGeom>
          </p:spPr>
          <p:txBody>
            <a:bodyPr anchor="ctr" rtlCol="false" tIns="50800" lIns="50800" bIns="50800" rIns="50800"/>
            <a:lstStyle/>
            <a:p>
              <a:pPr algn="ctr">
                <a:lnSpc>
                  <a:spcPts val="5599"/>
                </a:lnSpc>
              </a:pPr>
              <a:r>
                <a:rPr lang="en-US" sz="3999">
                  <a:solidFill>
                    <a:srgbClr val="216C53"/>
                  </a:solidFill>
                  <a:latin typeface="Montserrat Classic Bold"/>
                </a:rPr>
                <a:t>15</a:t>
              </a:r>
            </a:p>
          </p:txBody>
        </p:sp>
      </p:grpSp>
      <p:sp>
        <p:nvSpPr>
          <p:cNvPr name="Freeform 13" id="13"/>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8970992" y="5264076"/>
            <a:ext cx="8052838" cy="4321175"/>
          </a:xfrm>
          <a:prstGeom prst="rect">
            <a:avLst/>
          </a:prstGeom>
        </p:spPr>
        <p:txBody>
          <a:bodyPr anchor="t" rtlCol="false" tIns="0" lIns="0" bIns="0" rIns="0">
            <a:spAutoFit/>
          </a:bodyPr>
          <a:lstStyle/>
          <a:p>
            <a:pPr algn="ctr">
              <a:lnSpc>
                <a:spcPts val="4900"/>
              </a:lnSpc>
              <a:spcBef>
                <a:spcPct val="0"/>
              </a:spcBef>
            </a:pPr>
            <a:r>
              <a:rPr lang="en-US" sz="3500" spc="171">
                <a:solidFill>
                  <a:srgbClr val="FFFEF2"/>
                </a:solidFill>
                <a:latin typeface="Montserrat Ultra-Bold"/>
              </a:rPr>
              <a:t>LIỆT KÊ TOP 10 KHÁCH HÀNG CÓ SỐ ĐƠN HÀNG ÍT NHẤT CHỌN SỬ DỤNG DỊCH VỤ GIAO HÀNG FIRST CLASS VÀ DANH SÁCH TƯƠNG TỰ NHƯNG SỬ DỤNG DỊCH VỤ GIAO HÀNG STANDARD CLASS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38718" y="3872309"/>
            <a:ext cx="8307593" cy="5805969"/>
            <a:chOff x="0" y="0"/>
            <a:chExt cx="11076790" cy="7741293"/>
          </a:xfrm>
        </p:grpSpPr>
        <p:pic>
          <p:nvPicPr>
            <p:cNvPr name="Picture 3" id="3"/>
            <p:cNvPicPr>
              <a:picLocks noChangeAspect="true"/>
            </p:cNvPicPr>
            <p:nvPr/>
          </p:nvPicPr>
          <p:blipFill>
            <a:blip r:embed="rId2"/>
            <a:srcRect l="7360" t="10601" r="7360" b="0"/>
            <a:stretch>
              <a:fillRect/>
            </a:stretch>
          </p:blipFill>
          <p:spPr>
            <a:xfrm flipH="false" flipV="false">
              <a:off x="0" y="0"/>
              <a:ext cx="11076790" cy="7741293"/>
            </a:xfrm>
            <a:prstGeom prst="rect">
              <a:avLst/>
            </a:prstGeom>
          </p:spPr>
        </p:pic>
      </p:grpSp>
      <p:sp>
        <p:nvSpPr>
          <p:cNvPr name="AutoShape 4" id="4"/>
          <p:cNvSpPr/>
          <p:nvPr/>
        </p:nvSpPr>
        <p:spPr>
          <a:xfrm rot="0">
            <a:off x="1238718" y="3300809"/>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10393753" y="0"/>
            <a:ext cx="7894247" cy="10287000"/>
            <a:chOff x="0" y="0"/>
            <a:chExt cx="2079143" cy="2709333"/>
          </a:xfrm>
        </p:grpSpPr>
        <p:sp>
          <p:nvSpPr>
            <p:cNvPr name="Freeform 6" id="6"/>
            <p:cNvSpPr/>
            <p:nvPr/>
          </p:nvSpPr>
          <p:spPr>
            <a:xfrm flipH="false" flipV="false" rot="0">
              <a:off x="0" y="0"/>
              <a:ext cx="2079143" cy="2709333"/>
            </a:xfrm>
            <a:custGeom>
              <a:avLst/>
              <a:gdLst/>
              <a:ahLst/>
              <a:cxnLst/>
              <a:rect r="r" b="b" t="t" l="l"/>
              <a:pathLst>
                <a:path h="2709333" w="2079143">
                  <a:moveTo>
                    <a:pt x="0" y="0"/>
                  </a:moveTo>
                  <a:lnTo>
                    <a:pt x="2079143" y="0"/>
                  </a:lnTo>
                  <a:lnTo>
                    <a:pt x="2079143" y="2709333"/>
                  </a:lnTo>
                  <a:lnTo>
                    <a:pt x="0" y="2709333"/>
                  </a:lnTo>
                  <a:close/>
                </a:path>
              </a:pathLst>
            </a:custGeom>
            <a:solidFill>
              <a:srgbClr val="216C53"/>
            </a:solidFill>
          </p:spPr>
        </p:sp>
        <p:sp>
          <p:nvSpPr>
            <p:cNvPr name="TextBox 7" id="7"/>
            <p:cNvSpPr txBox="true"/>
            <p:nvPr/>
          </p:nvSpPr>
          <p:spPr>
            <a:xfrm>
              <a:off x="0" y="-38100"/>
              <a:ext cx="2079143"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38718" y="1865529"/>
            <a:ext cx="6020028" cy="905877"/>
          </a:xfrm>
          <a:prstGeom prst="rect">
            <a:avLst/>
          </a:prstGeom>
        </p:spPr>
        <p:txBody>
          <a:bodyPr anchor="t" rtlCol="false" tIns="0" lIns="0" bIns="0" rIns="0">
            <a:spAutoFit/>
          </a:bodyPr>
          <a:lstStyle/>
          <a:p>
            <a:pPr algn="l">
              <a:lnSpc>
                <a:spcPts val="7081"/>
              </a:lnSpc>
            </a:pPr>
            <a:r>
              <a:rPr lang="en-US" sz="6157" spc="301">
                <a:solidFill>
                  <a:srgbClr val="568D6B"/>
                </a:solidFill>
                <a:latin typeface="Montserrat Ultra-Bold"/>
              </a:rPr>
              <a:t>TỔNG QUAN</a:t>
            </a:r>
          </a:p>
        </p:txBody>
      </p:sp>
      <p:sp>
        <p:nvSpPr>
          <p:cNvPr name="TextBox 11" id="11"/>
          <p:cNvSpPr txBox="true"/>
          <p:nvPr/>
        </p:nvSpPr>
        <p:spPr>
          <a:xfrm rot="0">
            <a:off x="11234613" y="1535510"/>
            <a:ext cx="6212526" cy="6776980"/>
          </a:xfrm>
          <a:prstGeom prst="rect">
            <a:avLst/>
          </a:prstGeom>
        </p:spPr>
        <p:txBody>
          <a:bodyPr anchor="t" rtlCol="false" tIns="0" lIns="0" bIns="0" rIns="0">
            <a:spAutoFit/>
          </a:bodyPr>
          <a:lstStyle/>
          <a:p>
            <a:pPr algn="l">
              <a:lnSpc>
                <a:spcPts val="4129"/>
              </a:lnSpc>
            </a:pPr>
          </a:p>
          <a:p>
            <a:pPr algn="l" marL="560761" indent="-280380" lvl="1">
              <a:lnSpc>
                <a:spcPts val="4129"/>
              </a:lnSpc>
              <a:buFont typeface="Arial"/>
              <a:buChar char="•"/>
            </a:pPr>
            <a:r>
              <a:rPr lang="en-US" sz="2597">
                <a:solidFill>
                  <a:srgbClr val="FFFEF2"/>
                </a:solidFill>
                <a:latin typeface="Montserrat"/>
              </a:rPr>
              <a:t>Ngành nội thất Việt Nam được đánh giá là một trong những ngành có tốc độ tăng trưởng cao nhất trong khu vực Đông Nam Á, với mức tăng trưởng trung bình 15-20%/năm.</a:t>
            </a:r>
          </a:p>
          <a:p>
            <a:pPr algn="l">
              <a:lnSpc>
                <a:spcPts val="4129"/>
              </a:lnSpc>
            </a:pPr>
          </a:p>
          <a:p>
            <a:pPr algn="l" marL="560761" indent="-280380" lvl="1">
              <a:lnSpc>
                <a:spcPts val="4129"/>
              </a:lnSpc>
              <a:buFont typeface="Arial"/>
              <a:buChar char="•"/>
            </a:pPr>
            <a:r>
              <a:rPr lang="en-US" sz="2597">
                <a:solidFill>
                  <a:srgbClr val="FFFEF2"/>
                </a:solidFill>
                <a:latin typeface="Montserrat"/>
              </a:rPr>
              <a:t>Nhu cầu về nội thất ngày càng tăng cao do sự gia tăng thu nhập của người dân, cùng với việc chú trọng hơn vào chất lượng cuộc sống.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false" rot="0">
            <a:off x="863707" y="1333968"/>
            <a:ext cx="16560586" cy="5555769"/>
          </a:xfrm>
          <a:custGeom>
            <a:avLst/>
            <a:gdLst/>
            <a:ahLst/>
            <a:cxnLst/>
            <a:rect r="r" b="b" t="t" l="l"/>
            <a:pathLst>
              <a:path h="5555769" w="16560586">
                <a:moveTo>
                  <a:pt x="0" y="0"/>
                </a:moveTo>
                <a:lnTo>
                  <a:pt x="16560586" y="0"/>
                </a:lnTo>
                <a:lnTo>
                  <a:pt x="16560586" y="5555769"/>
                </a:lnTo>
                <a:lnTo>
                  <a:pt x="0" y="5555769"/>
                </a:lnTo>
                <a:lnTo>
                  <a:pt x="0" y="0"/>
                </a:lnTo>
                <a:close/>
              </a:path>
            </a:pathLst>
          </a:custGeom>
          <a:blipFill>
            <a:blip r:embed="rId2"/>
            <a:stretch>
              <a:fillRect l="0" t="0" r="0" b="-1253"/>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false" rot="0">
            <a:off x="1805208" y="1580692"/>
            <a:ext cx="14677584" cy="9114174"/>
          </a:xfrm>
          <a:custGeom>
            <a:avLst/>
            <a:gdLst/>
            <a:ahLst/>
            <a:cxnLst/>
            <a:rect r="r" b="b" t="t" l="l"/>
            <a:pathLst>
              <a:path h="9114174" w="14677584">
                <a:moveTo>
                  <a:pt x="0" y="0"/>
                </a:moveTo>
                <a:lnTo>
                  <a:pt x="14677584" y="0"/>
                </a:lnTo>
                <a:lnTo>
                  <a:pt x="14677584" y="9114174"/>
                </a:lnTo>
                <a:lnTo>
                  <a:pt x="0" y="9114174"/>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292922" y="-985812"/>
            <a:ext cx="18288000" cy="2643560"/>
            <a:chOff x="0" y="0"/>
            <a:chExt cx="4816593" cy="696246"/>
          </a:xfrm>
        </p:grpSpPr>
        <p:sp>
          <p:nvSpPr>
            <p:cNvPr name="Freeform 3" id="3"/>
            <p:cNvSpPr/>
            <p:nvPr/>
          </p:nvSpPr>
          <p:spPr>
            <a:xfrm flipH="false" flipV="false" rot="0">
              <a:off x="0" y="0"/>
              <a:ext cx="4816592" cy="696246"/>
            </a:xfrm>
            <a:custGeom>
              <a:avLst/>
              <a:gdLst/>
              <a:ahLst/>
              <a:cxnLst/>
              <a:rect r="r" b="b" t="t" l="l"/>
              <a:pathLst>
                <a:path h="696246" w="4816592">
                  <a:moveTo>
                    <a:pt x="0" y="0"/>
                  </a:moveTo>
                  <a:lnTo>
                    <a:pt x="4816592" y="0"/>
                  </a:lnTo>
                  <a:lnTo>
                    <a:pt x="4816592" y="696246"/>
                  </a:lnTo>
                  <a:lnTo>
                    <a:pt x="0" y="696246"/>
                  </a:lnTo>
                  <a:close/>
                </a:path>
              </a:pathLst>
            </a:custGeom>
            <a:solidFill>
              <a:srgbClr val="216C53"/>
            </a:solidFill>
          </p:spPr>
        </p:sp>
        <p:sp>
          <p:nvSpPr>
            <p:cNvPr name="TextBox 4" id="4"/>
            <p:cNvSpPr txBox="true"/>
            <p:nvPr/>
          </p:nvSpPr>
          <p:spPr>
            <a:xfrm>
              <a:off x="0" y="-47625"/>
              <a:ext cx="4816593" cy="743871"/>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4140213" y="10724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SSRS</a:t>
            </a:r>
          </a:p>
        </p:txBody>
      </p:sp>
      <p:sp>
        <p:nvSpPr>
          <p:cNvPr name="TextBox 6" id="6"/>
          <p:cNvSpPr txBox="true"/>
          <p:nvPr/>
        </p:nvSpPr>
        <p:spPr>
          <a:xfrm rot="0">
            <a:off x="3507430" y="3647068"/>
            <a:ext cx="3413320" cy="2061972"/>
          </a:xfrm>
          <a:prstGeom prst="rect">
            <a:avLst/>
          </a:prstGeom>
        </p:spPr>
        <p:txBody>
          <a:bodyPr anchor="t" rtlCol="false" tIns="0" lIns="0" bIns="0" rIns="0">
            <a:spAutoFit/>
          </a:bodyPr>
          <a:lstStyle/>
          <a:p>
            <a:pPr algn="l">
              <a:lnSpc>
                <a:spcPts val="4134"/>
              </a:lnSpc>
            </a:pPr>
            <a:r>
              <a:rPr lang="en-US" sz="2600">
                <a:solidFill>
                  <a:srgbClr val="216C53"/>
                </a:solidFill>
                <a:latin typeface="Montserrat"/>
              </a:rPr>
              <a:t>Đưa doanh số, lợi nhuận, tổng số lượng mua của từng loại sản phẩm</a:t>
            </a:r>
          </a:p>
        </p:txBody>
      </p:sp>
      <p:sp>
        <p:nvSpPr>
          <p:cNvPr name="TextBox 7" id="7"/>
          <p:cNvSpPr txBox="true"/>
          <p:nvPr/>
        </p:nvSpPr>
        <p:spPr>
          <a:xfrm rot="0">
            <a:off x="3507430" y="2882428"/>
            <a:ext cx="3413320" cy="665790"/>
          </a:xfrm>
          <a:prstGeom prst="rect">
            <a:avLst/>
          </a:prstGeom>
        </p:spPr>
        <p:txBody>
          <a:bodyPr anchor="t" rtlCol="false" tIns="0" lIns="0" bIns="0" rIns="0">
            <a:spAutoFit/>
          </a:bodyPr>
          <a:lstStyle/>
          <a:p>
            <a:pPr algn="l">
              <a:lnSpc>
                <a:spcPts val="5473"/>
              </a:lnSpc>
              <a:spcBef>
                <a:spcPct val="0"/>
              </a:spcBef>
            </a:pPr>
            <a:r>
              <a:rPr lang="en-US" sz="3909" spc="191">
                <a:solidFill>
                  <a:srgbClr val="216C53"/>
                </a:solidFill>
                <a:latin typeface="Montserrat Ultra-Bold"/>
              </a:rPr>
              <a:t>REPORT 1</a:t>
            </a:r>
          </a:p>
        </p:txBody>
      </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5400000">
            <a:off x="17586251" y="9585251"/>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359675" y="2958628"/>
            <a:ext cx="1778313" cy="2706006"/>
            <a:chOff x="0" y="0"/>
            <a:chExt cx="2371084" cy="3608008"/>
          </a:xfrm>
        </p:grpSpPr>
        <p:pic>
          <p:nvPicPr>
            <p:cNvPr name="Picture 11" id="11"/>
            <p:cNvPicPr>
              <a:picLocks noChangeAspect="true"/>
            </p:cNvPicPr>
            <p:nvPr/>
          </p:nvPicPr>
          <p:blipFill>
            <a:blip r:embed="rId6"/>
            <a:srcRect l="39641" t="0" r="16546" b="0"/>
            <a:stretch>
              <a:fillRect/>
            </a:stretch>
          </p:blipFill>
          <p:spPr>
            <a:xfrm flipH="false" flipV="false">
              <a:off x="0" y="0"/>
              <a:ext cx="2371084" cy="3608008"/>
            </a:xfrm>
            <a:prstGeom prst="rect">
              <a:avLst/>
            </a:prstGeom>
          </p:spPr>
        </p:pic>
      </p:grpSp>
      <p:sp>
        <p:nvSpPr>
          <p:cNvPr name="TextBox 12" id="12"/>
          <p:cNvSpPr txBox="true"/>
          <p:nvPr/>
        </p:nvSpPr>
        <p:spPr>
          <a:xfrm rot="0">
            <a:off x="11074360" y="3559395"/>
            <a:ext cx="5791322" cy="2062105"/>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Doanh thu của các thành phố thuộc nước Mỹ từ trong khoảng thời gian 2014 - 2017 theo các khoảng thời gian tháng, quí, năm</a:t>
            </a:r>
          </a:p>
        </p:txBody>
      </p:sp>
      <p:sp>
        <p:nvSpPr>
          <p:cNvPr name="TextBox 13" id="13"/>
          <p:cNvSpPr txBox="true"/>
          <p:nvPr/>
        </p:nvSpPr>
        <p:spPr>
          <a:xfrm rot="0">
            <a:off x="11074360" y="2829256"/>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2</a:t>
            </a:r>
          </a:p>
        </p:txBody>
      </p:sp>
      <p:grpSp>
        <p:nvGrpSpPr>
          <p:cNvPr name="Group 14" id="14"/>
          <p:cNvGrpSpPr/>
          <p:nvPr/>
        </p:nvGrpSpPr>
        <p:grpSpPr>
          <a:xfrm rot="0">
            <a:off x="8876843" y="2895931"/>
            <a:ext cx="1819516" cy="2768703"/>
            <a:chOff x="0" y="0"/>
            <a:chExt cx="2426021" cy="3691604"/>
          </a:xfrm>
        </p:grpSpPr>
        <p:pic>
          <p:nvPicPr>
            <p:cNvPr name="Picture 15" id="15"/>
            <p:cNvPicPr>
              <a:picLocks noChangeAspect="true"/>
            </p:cNvPicPr>
            <p:nvPr/>
          </p:nvPicPr>
          <p:blipFill>
            <a:blip r:embed="rId6"/>
            <a:srcRect l="39641" t="0" r="16546" b="0"/>
            <a:stretch>
              <a:fillRect/>
            </a:stretch>
          </p:blipFill>
          <p:spPr>
            <a:xfrm flipH="false" flipV="false">
              <a:off x="0" y="0"/>
              <a:ext cx="2426021" cy="3691604"/>
            </a:xfrm>
            <a:prstGeom prst="rect">
              <a:avLst/>
            </a:prstGeom>
          </p:spPr>
        </p:pic>
      </p:grpSp>
      <p:sp>
        <p:nvSpPr>
          <p:cNvPr name="TextBox 16" id="16"/>
          <p:cNvSpPr txBox="true"/>
          <p:nvPr/>
        </p:nvSpPr>
        <p:spPr>
          <a:xfrm rot="0">
            <a:off x="8040398" y="7523146"/>
            <a:ext cx="6975613" cy="2062105"/>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Với từng loại khách hàng (Segment) hãy đưa ra doanh thu từ năm 2014 đến năm 2017. Kết quả của báo biểu là một biểu đồ dạng Column Chart. </a:t>
            </a:r>
          </a:p>
        </p:txBody>
      </p:sp>
      <p:sp>
        <p:nvSpPr>
          <p:cNvPr name="TextBox 17" id="17"/>
          <p:cNvSpPr txBox="true"/>
          <p:nvPr/>
        </p:nvSpPr>
        <p:spPr>
          <a:xfrm rot="0">
            <a:off x="8040398" y="6836141"/>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3</a:t>
            </a:r>
          </a:p>
        </p:txBody>
      </p:sp>
      <p:grpSp>
        <p:nvGrpSpPr>
          <p:cNvPr name="Group 18" id="18"/>
          <p:cNvGrpSpPr/>
          <p:nvPr/>
        </p:nvGrpSpPr>
        <p:grpSpPr>
          <a:xfrm rot="0">
            <a:off x="5471814" y="6902816"/>
            <a:ext cx="1819516" cy="2616370"/>
            <a:chOff x="0" y="0"/>
            <a:chExt cx="2426021" cy="3488493"/>
          </a:xfrm>
        </p:grpSpPr>
        <p:pic>
          <p:nvPicPr>
            <p:cNvPr name="Picture 19" id="19"/>
            <p:cNvPicPr>
              <a:picLocks noChangeAspect="true"/>
            </p:cNvPicPr>
            <p:nvPr/>
          </p:nvPicPr>
          <p:blipFill>
            <a:blip r:embed="rId6"/>
            <a:srcRect l="38366" t="0" r="15271" b="0"/>
            <a:stretch>
              <a:fillRect/>
            </a:stretch>
          </p:blipFill>
          <p:spPr>
            <a:xfrm flipH="false" flipV="false">
              <a:off x="0" y="0"/>
              <a:ext cx="2426021" cy="3488493"/>
            </a:xfrm>
            <a:prstGeom prst="rect">
              <a:avLst/>
            </a:prstGeom>
          </p:spPr>
        </p:pic>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20717" y="2479114"/>
            <a:ext cx="11246567" cy="7499049"/>
          </a:xfrm>
          <a:custGeom>
            <a:avLst/>
            <a:gdLst/>
            <a:ahLst/>
            <a:cxnLst/>
            <a:rect r="r" b="b" t="t" l="l"/>
            <a:pathLst>
              <a:path h="7499049" w="11246567">
                <a:moveTo>
                  <a:pt x="0" y="0"/>
                </a:moveTo>
                <a:lnTo>
                  <a:pt x="11246566" y="0"/>
                </a:lnTo>
                <a:lnTo>
                  <a:pt x="11246566" y="7499049"/>
                </a:lnTo>
                <a:lnTo>
                  <a:pt x="0" y="7499049"/>
                </a:lnTo>
                <a:lnTo>
                  <a:pt x="0" y="0"/>
                </a:lnTo>
                <a:close/>
              </a:path>
            </a:pathLst>
          </a:custGeom>
          <a:blipFill>
            <a:blip r:embed="rId4"/>
            <a:stretch>
              <a:fillRect l="-206" t="-4247" r="0" b="-4247"/>
            </a:stretch>
          </a:blipFill>
        </p:spPr>
      </p:sp>
      <p:sp>
        <p:nvSpPr>
          <p:cNvPr name="TextBox 5" id="5"/>
          <p:cNvSpPr txBox="true"/>
          <p:nvPr/>
        </p:nvSpPr>
        <p:spPr>
          <a:xfrm rot="0">
            <a:off x="2495915" y="111125"/>
            <a:ext cx="14763385"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ĐƯA DOANH SỐ, LỢI NHUẬN, TỔNG SỐ LƯỢNG MUA CỦA TỪNG LOẠI SẢN PHẨM</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1457" y="2671271"/>
            <a:ext cx="16467843" cy="6913980"/>
          </a:xfrm>
          <a:custGeom>
            <a:avLst/>
            <a:gdLst/>
            <a:ahLst/>
            <a:cxnLst/>
            <a:rect r="r" b="b" t="t" l="l"/>
            <a:pathLst>
              <a:path h="6913980" w="16467843">
                <a:moveTo>
                  <a:pt x="0" y="0"/>
                </a:moveTo>
                <a:lnTo>
                  <a:pt x="16467843" y="0"/>
                </a:lnTo>
                <a:lnTo>
                  <a:pt x="16467843" y="6913980"/>
                </a:lnTo>
                <a:lnTo>
                  <a:pt x="0" y="6913980"/>
                </a:lnTo>
                <a:lnTo>
                  <a:pt x="0" y="0"/>
                </a:lnTo>
                <a:close/>
              </a:path>
            </a:pathLst>
          </a:custGeom>
          <a:blipFill>
            <a:blip r:embed="rId4"/>
            <a:stretch>
              <a:fillRect l="0" t="0" r="0" b="0"/>
            </a:stretch>
          </a:blipFill>
        </p:spPr>
      </p:sp>
      <p:sp>
        <p:nvSpPr>
          <p:cNvPr name="TextBox 4" id="4"/>
          <p:cNvSpPr txBox="true"/>
          <p:nvPr/>
        </p:nvSpPr>
        <p:spPr>
          <a:xfrm rot="0">
            <a:off x="197052" y="-85725"/>
            <a:ext cx="17893896" cy="2397760"/>
          </a:xfrm>
          <a:prstGeom prst="rect">
            <a:avLst/>
          </a:prstGeom>
        </p:spPr>
        <p:txBody>
          <a:bodyPr anchor="t" rtlCol="false" tIns="0" lIns="0" bIns="0" rIns="0">
            <a:spAutoFit/>
          </a:bodyPr>
          <a:lstStyle/>
          <a:p>
            <a:pPr algn="ctr">
              <a:lnSpc>
                <a:spcPts val="6440"/>
              </a:lnSpc>
              <a:spcBef>
                <a:spcPct val="0"/>
              </a:spcBef>
            </a:pPr>
            <a:r>
              <a:rPr lang="en-US" sz="4600" spc="225">
                <a:solidFill>
                  <a:srgbClr val="216C53"/>
                </a:solidFill>
                <a:latin typeface="Montserrat Bold"/>
              </a:rPr>
              <a:t>DOANH THU CỦA CÁC THÀNH PHỐ THUỘC NƯỚC MỸ TỪ TRONG KHOẢNG THỜI GIAN 2014 - 2017 THEO CÁC KHOẢNG THỜI GIAN THÁNG, QUÍ, NĂM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99411" y="2771496"/>
            <a:ext cx="12103550" cy="8027225"/>
          </a:xfrm>
          <a:custGeom>
            <a:avLst/>
            <a:gdLst/>
            <a:ahLst/>
            <a:cxnLst/>
            <a:rect r="r" b="b" t="t" l="l"/>
            <a:pathLst>
              <a:path h="8027225" w="12103550">
                <a:moveTo>
                  <a:pt x="0" y="0"/>
                </a:moveTo>
                <a:lnTo>
                  <a:pt x="12103549" y="0"/>
                </a:lnTo>
                <a:lnTo>
                  <a:pt x="12103549" y="8027224"/>
                </a:lnTo>
                <a:lnTo>
                  <a:pt x="0" y="8027224"/>
                </a:lnTo>
                <a:lnTo>
                  <a:pt x="0" y="0"/>
                </a:lnTo>
                <a:close/>
              </a:path>
            </a:pathLst>
          </a:custGeom>
          <a:blipFill>
            <a:blip r:embed="rId4"/>
            <a:stretch>
              <a:fillRect l="0" t="0" r="0" b="0"/>
            </a:stretch>
          </a:blipFill>
        </p:spPr>
      </p:sp>
      <p:sp>
        <p:nvSpPr>
          <p:cNvPr name="TextBox 4" id="4"/>
          <p:cNvSpPr txBox="true"/>
          <p:nvPr/>
        </p:nvSpPr>
        <p:spPr>
          <a:xfrm rot="0">
            <a:off x="197052" y="-76200"/>
            <a:ext cx="17893896" cy="230759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VỚI TỪNG LOẠI KHÁCH HÀNG (SEGMENT) HÃY ĐƯA RA DOANH THU TỪ NĂM 2014 ĐẾN NĂM 2017. KẾT QUẢ CỦA BÁO BIỂU LÀ MỘT BIỂU ĐỒ DẠNG COLUMN CHART.</a:t>
            </a:r>
            <a:r>
              <a:rPr lang="en-US" sz="4400" spc="215">
                <a:solidFill>
                  <a:srgbClr val="216C53"/>
                </a:solidFill>
                <a:latin typeface="Montserrat Bold"/>
              </a:rPr>
              <a:t> </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292922" y="-985812"/>
            <a:ext cx="18288000" cy="2643560"/>
            <a:chOff x="0" y="0"/>
            <a:chExt cx="4816593" cy="696246"/>
          </a:xfrm>
        </p:grpSpPr>
        <p:sp>
          <p:nvSpPr>
            <p:cNvPr name="Freeform 3" id="3"/>
            <p:cNvSpPr/>
            <p:nvPr/>
          </p:nvSpPr>
          <p:spPr>
            <a:xfrm flipH="false" flipV="false" rot="0">
              <a:off x="0" y="0"/>
              <a:ext cx="4816592" cy="696246"/>
            </a:xfrm>
            <a:custGeom>
              <a:avLst/>
              <a:gdLst/>
              <a:ahLst/>
              <a:cxnLst/>
              <a:rect r="r" b="b" t="t" l="l"/>
              <a:pathLst>
                <a:path h="696246" w="4816592">
                  <a:moveTo>
                    <a:pt x="0" y="0"/>
                  </a:moveTo>
                  <a:lnTo>
                    <a:pt x="4816592" y="0"/>
                  </a:lnTo>
                  <a:lnTo>
                    <a:pt x="4816592" y="696246"/>
                  </a:lnTo>
                  <a:lnTo>
                    <a:pt x="0" y="696246"/>
                  </a:lnTo>
                  <a:close/>
                </a:path>
              </a:pathLst>
            </a:custGeom>
            <a:solidFill>
              <a:srgbClr val="216C53"/>
            </a:solidFill>
          </p:spPr>
        </p:sp>
        <p:sp>
          <p:nvSpPr>
            <p:cNvPr name="TextBox 4" id="4"/>
            <p:cNvSpPr txBox="true"/>
            <p:nvPr/>
          </p:nvSpPr>
          <p:spPr>
            <a:xfrm>
              <a:off x="0" y="-47625"/>
              <a:ext cx="4816593" cy="743871"/>
            </a:xfrm>
            <a:prstGeom prst="rect">
              <a:avLst/>
            </a:prstGeom>
          </p:spPr>
          <p:txBody>
            <a:bodyPr anchor="ctr" rtlCol="false" tIns="50800" lIns="50800" bIns="50800" rIns="50800"/>
            <a:lstStyle/>
            <a:p>
              <a:pPr algn="ctr">
                <a:lnSpc>
                  <a:spcPts val="3219"/>
                </a:lnSpc>
              </a:pPr>
            </a:p>
          </p:txBody>
        </p:sp>
      </p:grpSp>
      <p:sp>
        <p:nvSpPr>
          <p:cNvPr name="TextBox 5" id="5"/>
          <p:cNvSpPr txBox="true"/>
          <p:nvPr/>
        </p:nvSpPr>
        <p:spPr>
          <a:xfrm rot="0">
            <a:off x="4140213" y="10724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SSRS</a:t>
            </a:r>
          </a:p>
        </p:txBody>
      </p:sp>
      <p:sp>
        <p:nvSpPr>
          <p:cNvPr name="TextBox 6" id="6"/>
          <p:cNvSpPr txBox="true"/>
          <p:nvPr/>
        </p:nvSpPr>
        <p:spPr>
          <a:xfrm rot="0">
            <a:off x="3507430" y="3647068"/>
            <a:ext cx="4109962" cy="2061972"/>
          </a:xfrm>
          <a:prstGeom prst="rect">
            <a:avLst/>
          </a:prstGeom>
        </p:spPr>
        <p:txBody>
          <a:bodyPr anchor="t" rtlCol="false" tIns="0" lIns="0" bIns="0" rIns="0">
            <a:spAutoFit/>
          </a:bodyPr>
          <a:lstStyle/>
          <a:p>
            <a:pPr algn="l">
              <a:lnSpc>
                <a:spcPts val="4134"/>
              </a:lnSpc>
            </a:pPr>
            <a:r>
              <a:rPr lang="en-US" sz="2600">
                <a:solidFill>
                  <a:srgbClr val="216C53"/>
                </a:solidFill>
                <a:latin typeface="Montserrat"/>
              </a:rPr>
              <a:t> Thống kê số sản phẩm được bán ra theo từng Bang (có thể lọc theo từng loại sản phẩm)  </a:t>
            </a:r>
          </a:p>
        </p:txBody>
      </p:sp>
      <p:sp>
        <p:nvSpPr>
          <p:cNvPr name="TextBox 7" id="7"/>
          <p:cNvSpPr txBox="true"/>
          <p:nvPr/>
        </p:nvSpPr>
        <p:spPr>
          <a:xfrm rot="0">
            <a:off x="3507430" y="2882428"/>
            <a:ext cx="3413320" cy="665790"/>
          </a:xfrm>
          <a:prstGeom prst="rect">
            <a:avLst/>
          </a:prstGeom>
        </p:spPr>
        <p:txBody>
          <a:bodyPr anchor="t" rtlCol="false" tIns="0" lIns="0" bIns="0" rIns="0">
            <a:spAutoFit/>
          </a:bodyPr>
          <a:lstStyle/>
          <a:p>
            <a:pPr algn="l">
              <a:lnSpc>
                <a:spcPts val="5473"/>
              </a:lnSpc>
              <a:spcBef>
                <a:spcPct val="0"/>
              </a:spcBef>
            </a:pPr>
            <a:r>
              <a:rPr lang="en-US" sz="3909" spc="191">
                <a:solidFill>
                  <a:srgbClr val="216C53"/>
                </a:solidFill>
                <a:latin typeface="Montserrat Ultra-Bold"/>
              </a:rPr>
              <a:t>REPORT 4</a:t>
            </a:r>
          </a:p>
        </p:txBody>
      </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5400000">
            <a:off x="17586251" y="9585251"/>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359675" y="2958628"/>
            <a:ext cx="1778313" cy="2706006"/>
            <a:chOff x="0" y="0"/>
            <a:chExt cx="2371084" cy="3608008"/>
          </a:xfrm>
        </p:grpSpPr>
        <p:pic>
          <p:nvPicPr>
            <p:cNvPr name="Picture 11" id="11"/>
            <p:cNvPicPr>
              <a:picLocks noChangeAspect="true"/>
            </p:cNvPicPr>
            <p:nvPr/>
          </p:nvPicPr>
          <p:blipFill>
            <a:blip r:embed="rId6"/>
            <a:srcRect l="39641" t="0" r="16546" b="0"/>
            <a:stretch>
              <a:fillRect/>
            </a:stretch>
          </p:blipFill>
          <p:spPr>
            <a:xfrm flipH="false" flipV="false">
              <a:off x="0" y="0"/>
              <a:ext cx="2371084" cy="3608008"/>
            </a:xfrm>
            <a:prstGeom prst="rect">
              <a:avLst/>
            </a:prstGeom>
          </p:spPr>
        </p:pic>
      </p:grpSp>
      <p:sp>
        <p:nvSpPr>
          <p:cNvPr name="TextBox 12" id="12"/>
          <p:cNvSpPr txBox="true"/>
          <p:nvPr/>
        </p:nvSpPr>
        <p:spPr>
          <a:xfrm rot="0">
            <a:off x="11074360" y="3559395"/>
            <a:ext cx="5791322" cy="2062105"/>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Thống kê số đơn hang, số sản phẩm đặt mua theo từng sản phẩm, giá trị đơn hang và địa chỉ giao hàng (thành phố) </a:t>
            </a:r>
          </a:p>
        </p:txBody>
      </p:sp>
      <p:sp>
        <p:nvSpPr>
          <p:cNvPr name="TextBox 13" id="13"/>
          <p:cNvSpPr txBox="true"/>
          <p:nvPr/>
        </p:nvSpPr>
        <p:spPr>
          <a:xfrm rot="0">
            <a:off x="11074360" y="2829256"/>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5</a:t>
            </a:r>
          </a:p>
        </p:txBody>
      </p:sp>
      <p:grpSp>
        <p:nvGrpSpPr>
          <p:cNvPr name="Group 14" id="14"/>
          <p:cNvGrpSpPr/>
          <p:nvPr/>
        </p:nvGrpSpPr>
        <p:grpSpPr>
          <a:xfrm rot="0">
            <a:off x="8876843" y="2895931"/>
            <a:ext cx="1819516" cy="2768703"/>
            <a:chOff x="0" y="0"/>
            <a:chExt cx="2426021" cy="3691604"/>
          </a:xfrm>
        </p:grpSpPr>
        <p:pic>
          <p:nvPicPr>
            <p:cNvPr name="Picture 15" id="15"/>
            <p:cNvPicPr>
              <a:picLocks noChangeAspect="true"/>
            </p:cNvPicPr>
            <p:nvPr/>
          </p:nvPicPr>
          <p:blipFill>
            <a:blip r:embed="rId6"/>
            <a:srcRect l="39641" t="0" r="16546" b="0"/>
            <a:stretch>
              <a:fillRect/>
            </a:stretch>
          </p:blipFill>
          <p:spPr>
            <a:xfrm flipH="false" flipV="false">
              <a:off x="0" y="0"/>
              <a:ext cx="2426021" cy="3691604"/>
            </a:xfrm>
            <a:prstGeom prst="rect">
              <a:avLst/>
            </a:prstGeom>
          </p:spPr>
        </p:pic>
      </p:grpSp>
      <p:sp>
        <p:nvSpPr>
          <p:cNvPr name="TextBox 16" id="16"/>
          <p:cNvSpPr txBox="true"/>
          <p:nvPr/>
        </p:nvSpPr>
        <p:spPr>
          <a:xfrm rot="0">
            <a:off x="8021300" y="7720070"/>
            <a:ext cx="5350116" cy="1538230"/>
          </a:xfrm>
          <a:prstGeom prst="rect">
            <a:avLst/>
          </a:prstGeom>
        </p:spPr>
        <p:txBody>
          <a:bodyPr anchor="t" rtlCol="false" tIns="0" lIns="0" bIns="0" rIns="0">
            <a:spAutoFit/>
          </a:bodyPr>
          <a:lstStyle/>
          <a:p>
            <a:pPr algn="l">
              <a:lnSpc>
                <a:spcPts val="4129"/>
              </a:lnSpc>
            </a:pPr>
            <a:r>
              <a:rPr lang="en-US" sz="2597">
                <a:solidFill>
                  <a:srgbClr val="216C53"/>
                </a:solidFill>
                <a:latin typeface="Montserrat"/>
              </a:rPr>
              <a:t>Thống kê và so sánh số tiền chiết khấu và đơn hàng mua của các khu vực khảo sát </a:t>
            </a:r>
          </a:p>
        </p:txBody>
      </p:sp>
      <p:sp>
        <p:nvSpPr>
          <p:cNvPr name="TextBox 17" id="17"/>
          <p:cNvSpPr txBox="true"/>
          <p:nvPr/>
        </p:nvSpPr>
        <p:spPr>
          <a:xfrm rot="0">
            <a:off x="8040398" y="6836141"/>
            <a:ext cx="3492405"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REPORT 6</a:t>
            </a:r>
          </a:p>
        </p:txBody>
      </p:sp>
      <p:grpSp>
        <p:nvGrpSpPr>
          <p:cNvPr name="Group 18" id="18"/>
          <p:cNvGrpSpPr/>
          <p:nvPr/>
        </p:nvGrpSpPr>
        <p:grpSpPr>
          <a:xfrm rot="0">
            <a:off x="5471814" y="6902816"/>
            <a:ext cx="1819516" cy="2616370"/>
            <a:chOff x="0" y="0"/>
            <a:chExt cx="2426021" cy="3488493"/>
          </a:xfrm>
        </p:grpSpPr>
        <p:pic>
          <p:nvPicPr>
            <p:cNvPr name="Picture 19" id="19"/>
            <p:cNvPicPr>
              <a:picLocks noChangeAspect="true"/>
            </p:cNvPicPr>
            <p:nvPr/>
          </p:nvPicPr>
          <p:blipFill>
            <a:blip r:embed="rId6"/>
            <a:srcRect l="38366" t="0" r="15271" b="0"/>
            <a:stretch>
              <a:fillRect/>
            </a:stretch>
          </p:blipFill>
          <p:spPr>
            <a:xfrm flipH="false" flipV="false">
              <a:off x="0" y="0"/>
              <a:ext cx="2426021" cy="3488493"/>
            </a:xfrm>
            <a:prstGeom prst="rect">
              <a:avLst/>
            </a:prstGeom>
          </p:spPr>
        </p:pic>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39625" y="1821040"/>
            <a:ext cx="13891683" cy="8138992"/>
          </a:xfrm>
          <a:custGeom>
            <a:avLst/>
            <a:gdLst/>
            <a:ahLst/>
            <a:cxnLst/>
            <a:rect r="r" b="b" t="t" l="l"/>
            <a:pathLst>
              <a:path h="8138992" w="13891683">
                <a:moveTo>
                  <a:pt x="0" y="0"/>
                </a:moveTo>
                <a:lnTo>
                  <a:pt x="13891683" y="0"/>
                </a:lnTo>
                <a:lnTo>
                  <a:pt x="13891683" y="8138992"/>
                </a:lnTo>
                <a:lnTo>
                  <a:pt x="0" y="8138992"/>
                </a:lnTo>
                <a:lnTo>
                  <a:pt x="0" y="0"/>
                </a:lnTo>
                <a:close/>
              </a:path>
            </a:pathLst>
          </a:custGeom>
          <a:blipFill>
            <a:blip r:embed="rId4"/>
            <a:stretch>
              <a:fillRect l="0" t="0" r="0" b="0"/>
            </a:stretch>
          </a:blipFill>
        </p:spPr>
      </p:sp>
      <p:sp>
        <p:nvSpPr>
          <p:cNvPr name="TextBox 4" id="4"/>
          <p:cNvSpPr txBox="true"/>
          <p:nvPr/>
        </p:nvSpPr>
        <p:spPr>
          <a:xfrm rot="0">
            <a:off x="197052" y="-76200"/>
            <a:ext cx="17893896" cy="152654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 </a:t>
            </a:r>
            <a:r>
              <a:rPr lang="en-US" sz="4400" spc="215">
                <a:solidFill>
                  <a:srgbClr val="216C53"/>
                </a:solidFill>
                <a:latin typeface="Montserrat Bold"/>
              </a:rPr>
              <a:t>Thống kê số sản phẩm được bán ra theo từng Bang (có thể lọc theo từng loại sản phẩm)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62247" y="2847412"/>
            <a:ext cx="12357611" cy="8461329"/>
          </a:xfrm>
          <a:custGeom>
            <a:avLst/>
            <a:gdLst/>
            <a:ahLst/>
            <a:cxnLst/>
            <a:rect r="r" b="b" t="t" l="l"/>
            <a:pathLst>
              <a:path h="8461329" w="12357611">
                <a:moveTo>
                  <a:pt x="0" y="0"/>
                </a:moveTo>
                <a:lnTo>
                  <a:pt x="12357610" y="0"/>
                </a:lnTo>
                <a:lnTo>
                  <a:pt x="12357610" y="8461329"/>
                </a:lnTo>
                <a:lnTo>
                  <a:pt x="0" y="8461329"/>
                </a:lnTo>
                <a:lnTo>
                  <a:pt x="0" y="0"/>
                </a:lnTo>
                <a:close/>
              </a:path>
            </a:pathLst>
          </a:custGeom>
          <a:blipFill>
            <a:blip r:embed="rId4"/>
            <a:stretch>
              <a:fillRect l="0" t="0" r="0" b="0"/>
            </a:stretch>
          </a:blipFill>
        </p:spPr>
      </p:sp>
      <p:sp>
        <p:nvSpPr>
          <p:cNvPr name="TextBox 4" id="4"/>
          <p:cNvSpPr txBox="true"/>
          <p:nvPr/>
        </p:nvSpPr>
        <p:spPr>
          <a:xfrm rot="0">
            <a:off x="394104" y="86350"/>
            <a:ext cx="17893896" cy="230759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THỐNG KÊ SỐ ĐƠN HANG, SỐ SẢN PHẨM ĐẶT MUA THEO TỪNG SẢN PHẨM, GIÁ TRỊ ĐƠN HANG VÀ ĐỊA CHỈ GIAO HÀNG (THÀNH PHỐ)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80777" y="2492657"/>
            <a:ext cx="14018437" cy="7232534"/>
          </a:xfrm>
          <a:custGeom>
            <a:avLst/>
            <a:gdLst/>
            <a:ahLst/>
            <a:cxnLst/>
            <a:rect r="r" b="b" t="t" l="l"/>
            <a:pathLst>
              <a:path h="7232534" w="14018437">
                <a:moveTo>
                  <a:pt x="0" y="0"/>
                </a:moveTo>
                <a:lnTo>
                  <a:pt x="14018436" y="0"/>
                </a:lnTo>
                <a:lnTo>
                  <a:pt x="14018436" y="7232534"/>
                </a:lnTo>
                <a:lnTo>
                  <a:pt x="0" y="7232534"/>
                </a:lnTo>
                <a:lnTo>
                  <a:pt x="0" y="0"/>
                </a:lnTo>
                <a:close/>
              </a:path>
            </a:pathLst>
          </a:custGeom>
          <a:blipFill>
            <a:blip r:embed="rId4"/>
            <a:stretch>
              <a:fillRect l="0" t="0" r="0" b="0"/>
            </a:stretch>
          </a:blipFill>
        </p:spPr>
      </p:sp>
      <p:sp>
        <p:nvSpPr>
          <p:cNvPr name="TextBox 4" id="4"/>
          <p:cNvSpPr txBox="true"/>
          <p:nvPr/>
        </p:nvSpPr>
        <p:spPr>
          <a:xfrm rot="0">
            <a:off x="394104" y="227330"/>
            <a:ext cx="17893896" cy="1526540"/>
          </a:xfrm>
          <a:prstGeom prst="rect">
            <a:avLst/>
          </a:prstGeom>
        </p:spPr>
        <p:txBody>
          <a:bodyPr anchor="t" rtlCol="false" tIns="0" lIns="0" bIns="0" rIns="0">
            <a:spAutoFit/>
          </a:bodyPr>
          <a:lstStyle/>
          <a:p>
            <a:pPr algn="ctr">
              <a:lnSpc>
                <a:spcPts val="6160"/>
              </a:lnSpc>
              <a:spcBef>
                <a:spcPct val="0"/>
              </a:spcBef>
            </a:pPr>
            <a:r>
              <a:rPr lang="en-US" sz="4400" spc="215">
                <a:solidFill>
                  <a:srgbClr val="216C53"/>
                </a:solidFill>
                <a:latin typeface="Montserrat Bold"/>
              </a:rPr>
              <a:t>THỐNG KÊ VÀ SO SÁNH SỐ TIỀN CHIẾT KHẤU VÀ ĐƠN HÀNG MUA CỦA CÁC KHU VỰC KHẢO SÁT</a:t>
            </a:r>
            <a:r>
              <a:rPr lang="en-US" sz="4400" spc="215">
                <a:solidFill>
                  <a:srgbClr val="216C53"/>
                </a:solidFill>
                <a:latin typeface="Montserrat Bold"/>
              </a:rPr>
              <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4394474" y="0"/>
            <a:ext cx="3893526" cy="10287000"/>
            <a:chOff x="0" y="0"/>
            <a:chExt cx="1025455" cy="2709333"/>
          </a:xfrm>
        </p:grpSpPr>
        <p:sp>
          <p:nvSpPr>
            <p:cNvPr name="Freeform 3" id="3"/>
            <p:cNvSpPr/>
            <p:nvPr/>
          </p:nvSpPr>
          <p:spPr>
            <a:xfrm flipH="false" flipV="false" rot="0">
              <a:off x="0" y="0"/>
              <a:ext cx="1025455" cy="2709333"/>
            </a:xfrm>
            <a:custGeom>
              <a:avLst/>
              <a:gdLst/>
              <a:ahLst/>
              <a:cxnLst/>
              <a:rect r="r" b="b" t="t" l="l"/>
              <a:pathLst>
                <a:path h="2709333" w="1025455">
                  <a:moveTo>
                    <a:pt x="0" y="0"/>
                  </a:moveTo>
                  <a:lnTo>
                    <a:pt x="1025455" y="0"/>
                  </a:lnTo>
                  <a:lnTo>
                    <a:pt x="1025455" y="2709333"/>
                  </a:lnTo>
                  <a:lnTo>
                    <a:pt x="0" y="2709333"/>
                  </a:lnTo>
                  <a:close/>
                </a:path>
              </a:pathLst>
            </a:custGeom>
            <a:solidFill>
              <a:srgbClr val="216C53"/>
            </a:solidFill>
          </p:spPr>
        </p:sp>
        <p:sp>
          <p:nvSpPr>
            <p:cNvPr name="TextBox 4" id="4"/>
            <p:cNvSpPr txBox="true"/>
            <p:nvPr/>
          </p:nvSpPr>
          <p:spPr>
            <a:xfrm>
              <a:off x="0" y="-66675"/>
              <a:ext cx="1025455" cy="2776008"/>
            </a:xfrm>
            <a:prstGeom prst="rect">
              <a:avLst/>
            </a:prstGeom>
          </p:spPr>
          <p:txBody>
            <a:bodyPr anchor="ctr" rtlCol="false" tIns="50800" lIns="50800" bIns="50800" rIns="50800"/>
            <a:lstStyle/>
            <a:p>
              <a:pPr algn="ctr">
                <a:lnSpc>
                  <a:spcPts val="3175"/>
                </a:lnSpc>
              </a:pPr>
            </a:p>
          </p:txBody>
        </p:sp>
      </p:grpSp>
      <p:grpSp>
        <p:nvGrpSpPr>
          <p:cNvPr name="Group 5" id="5"/>
          <p:cNvGrpSpPr/>
          <p:nvPr/>
        </p:nvGrpSpPr>
        <p:grpSpPr>
          <a:xfrm rot="0">
            <a:off x="11529649" y="1181568"/>
            <a:ext cx="5354853" cy="7710903"/>
            <a:chOff x="0" y="0"/>
            <a:chExt cx="7139804" cy="10281203"/>
          </a:xfrm>
        </p:grpSpPr>
        <p:pic>
          <p:nvPicPr>
            <p:cNvPr name="Picture 6" id="6"/>
            <p:cNvPicPr>
              <a:picLocks noChangeAspect="true"/>
            </p:cNvPicPr>
            <p:nvPr/>
          </p:nvPicPr>
          <p:blipFill>
            <a:blip r:embed="rId2"/>
            <a:srcRect l="0" t="2000" r="0" b="2000"/>
            <a:stretch>
              <a:fillRect/>
            </a:stretch>
          </p:blipFill>
          <p:spPr>
            <a:xfrm flipH="false" flipV="false">
              <a:off x="0" y="0"/>
              <a:ext cx="7139804" cy="10281203"/>
            </a:xfrm>
            <a:prstGeom prst="rect">
              <a:avLst/>
            </a:prstGeom>
          </p:spPr>
        </p:pic>
      </p:grpSp>
      <p:sp>
        <p:nvSpPr>
          <p:cNvPr name="AutoShape 7" id="7"/>
          <p:cNvSpPr/>
          <p:nvPr/>
        </p:nvSpPr>
        <p:spPr>
          <a:xfrm>
            <a:off x="1726367" y="1777836"/>
            <a:ext cx="1360911" cy="0"/>
          </a:xfrm>
          <a:prstGeom prst="line">
            <a:avLst/>
          </a:prstGeom>
          <a:ln cap="flat" w="38100">
            <a:solidFill>
              <a:srgbClr val="33866A"/>
            </a:solidFill>
            <a:prstDash val="solid"/>
            <a:headEnd type="none" len="sm" w="sm"/>
            <a:tailEnd type="none" len="sm" w="sm"/>
          </a:ln>
        </p:spPr>
      </p:sp>
      <p:sp>
        <p:nvSpPr>
          <p:cNvPr name="TextBox 8" id="8"/>
          <p:cNvSpPr txBox="true"/>
          <p:nvPr/>
        </p:nvSpPr>
        <p:spPr>
          <a:xfrm rot="0">
            <a:off x="1726367" y="471908"/>
            <a:ext cx="6205799" cy="905877"/>
          </a:xfrm>
          <a:prstGeom prst="rect">
            <a:avLst/>
          </a:prstGeom>
        </p:spPr>
        <p:txBody>
          <a:bodyPr anchor="t" rtlCol="false" tIns="0" lIns="0" bIns="0" rIns="0">
            <a:spAutoFit/>
          </a:bodyPr>
          <a:lstStyle/>
          <a:p>
            <a:pPr algn="l">
              <a:lnSpc>
                <a:spcPts val="7081"/>
              </a:lnSpc>
            </a:pPr>
            <a:r>
              <a:rPr lang="en-US" sz="6157" spc="301">
                <a:solidFill>
                  <a:srgbClr val="216C53"/>
                </a:solidFill>
                <a:latin typeface="Montserrat Bold"/>
              </a:rPr>
              <a:t>BỘ DỮ LIỆU</a:t>
            </a:r>
          </a:p>
        </p:txBody>
      </p:sp>
      <p:sp>
        <p:nvSpPr>
          <p:cNvPr name="TextBox 9" id="9"/>
          <p:cNvSpPr txBox="true"/>
          <p:nvPr/>
        </p:nvSpPr>
        <p:spPr>
          <a:xfrm rot="0">
            <a:off x="1556286" y="2992092"/>
            <a:ext cx="6205799" cy="504577"/>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Năm cập nhật gần nhất: 2024</a:t>
            </a:r>
          </a:p>
        </p:txBody>
      </p:sp>
      <p:sp>
        <p:nvSpPr>
          <p:cNvPr name="TextBox 10" id="10"/>
          <p:cNvSpPr txBox="true"/>
          <p:nvPr/>
        </p:nvSpPr>
        <p:spPr>
          <a:xfrm rot="0">
            <a:off x="1556286" y="2268831"/>
            <a:ext cx="7509790" cy="504577"/>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Tên dataset: Sales for Furniture Store</a:t>
            </a:r>
          </a:p>
        </p:txBody>
      </p:sp>
      <p:sp>
        <p:nvSpPr>
          <p:cNvPr name="Freeform 11" id="11"/>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556286" y="3715353"/>
            <a:ext cx="8159989" cy="1047502"/>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Bộ dữ liệu gồm 2,121 dòng dữ liệu và 21 cột thuộc tính</a:t>
            </a:r>
          </a:p>
        </p:txBody>
      </p:sp>
      <p:sp>
        <p:nvSpPr>
          <p:cNvPr name="TextBox 14" id="14"/>
          <p:cNvSpPr txBox="true"/>
          <p:nvPr/>
        </p:nvSpPr>
        <p:spPr>
          <a:xfrm rot="0">
            <a:off x="1556286" y="5048250"/>
            <a:ext cx="7936035" cy="4305052"/>
          </a:xfrm>
          <a:prstGeom prst="rect">
            <a:avLst/>
          </a:prstGeom>
        </p:spPr>
        <p:txBody>
          <a:bodyPr anchor="t" rtlCol="false" tIns="0" lIns="0" bIns="0" rIns="0">
            <a:spAutoFit/>
          </a:bodyPr>
          <a:lstStyle/>
          <a:p>
            <a:pPr algn="l" marL="582350" indent="-291175" lvl="1">
              <a:lnSpc>
                <a:spcPts val="4288"/>
              </a:lnSpc>
              <a:buFont typeface="Arial"/>
              <a:buChar char="•"/>
            </a:pPr>
            <a:r>
              <a:rPr lang="en-US" sz="2697">
                <a:solidFill>
                  <a:srgbClr val="216C53"/>
                </a:solidFill>
                <a:latin typeface="Montserrat"/>
              </a:rPr>
              <a:t>Bộ dữ liệu thu thập các thông tin chi tiết về việc kinh doanh như thông tin chung của đơn hàng như: Thông tin về khách hàng, loại hình giao hàng, địa chỉ giao hàng,… và thông tin chi tiết khác như: Chi tiết đơn hàng, doanh số, dữ liệu khuyến mãi của một cửa hàng bán nội thất trong vòng 10 năm trở lại đây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TextBox 2" id="2"/>
          <p:cNvSpPr txBox="true"/>
          <p:nvPr/>
        </p:nvSpPr>
        <p:spPr>
          <a:xfrm rot="0">
            <a:off x="4012264" y="103970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DATA</a:t>
            </a:r>
            <a:r>
              <a:rPr lang="en-US" sz="6157" spc="301">
                <a:solidFill>
                  <a:srgbClr val="568D6B"/>
                </a:solidFill>
                <a:latin typeface="Montserrat Ultra-Bold"/>
              </a:rPr>
              <a:t> MINING</a:t>
            </a:r>
          </a:p>
        </p:txBody>
      </p:sp>
      <p:pic>
        <p:nvPicPr>
          <p:cNvPr name="Picture 3" id="3"/>
          <p:cNvPicPr>
            <a:picLocks noChangeAspect="true"/>
          </p:cNvPicPr>
          <p:nvPr/>
        </p:nvPicPr>
        <p:blipFill>
          <a:blip r:embed="rId2"/>
          <a:stretch>
            <a:fillRect/>
          </a:stretch>
        </p:blipFill>
        <p:spPr>
          <a:xfrm rot="0">
            <a:off x="8535370" y="2241468"/>
            <a:ext cx="9517014" cy="7435119"/>
          </a:xfrm>
          <a:prstGeom prst="rect">
            <a:avLst/>
          </a:prstGeom>
        </p:spPr>
      </p:pic>
      <p:sp>
        <p:nvSpPr>
          <p:cNvPr name="TextBox 4" id="4"/>
          <p:cNvSpPr txBox="true"/>
          <p:nvPr/>
        </p:nvSpPr>
        <p:spPr>
          <a:xfrm rot="0">
            <a:off x="1238718" y="2967877"/>
            <a:ext cx="6461917" cy="669925"/>
          </a:xfrm>
          <a:prstGeom prst="rect">
            <a:avLst/>
          </a:prstGeom>
        </p:spPr>
        <p:txBody>
          <a:bodyPr anchor="t" rtlCol="false" tIns="0" lIns="0" bIns="0" rIns="0">
            <a:spAutoFit/>
          </a:bodyPr>
          <a:lstStyle/>
          <a:p>
            <a:pPr algn="l">
              <a:lnSpc>
                <a:spcPts val="5599"/>
              </a:lnSpc>
              <a:spcBef>
                <a:spcPct val="0"/>
              </a:spcBef>
            </a:pPr>
            <a:r>
              <a:rPr lang="en-US" sz="3999" spc="195">
                <a:solidFill>
                  <a:srgbClr val="216C53"/>
                </a:solidFill>
                <a:latin typeface="Montserrat Ultra-Bold"/>
              </a:rPr>
              <a:t>TỔNG QUAN DATASET</a:t>
            </a:r>
          </a:p>
        </p:txBody>
      </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4153131"/>
            <a:ext cx="7905282" cy="4452499"/>
          </a:xfrm>
          <a:prstGeom prst="rect">
            <a:avLst/>
          </a:prstGeom>
        </p:spPr>
        <p:txBody>
          <a:bodyPr anchor="t" rtlCol="false" tIns="0" lIns="0" bIns="0" rIns="0">
            <a:spAutoFit/>
          </a:bodyPr>
          <a:lstStyle/>
          <a:p>
            <a:pPr algn="l" marL="603940" indent="-301970" lvl="1">
              <a:lnSpc>
                <a:spcPts val="4447"/>
              </a:lnSpc>
              <a:buFont typeface="Arial"/>
              <a:buChar char="•"/>
            </a:pPr>
            <a:r>
              <a:rPr lang="en-US" sz="2797">
                <a:solidFill>
                  <a:srgbClr val="216C53"/>
                </a:solidFill>
                <a:latin typeface="Montserrat"/>
              </a:rPr>
              <a:t>Tên dataset: Indicators of Heart Disease</a:t>
            </a:r>
          </a:p>
          <a:p>
            <a:pPr algn="l" marL="603940" indent="-301970" lvl="1">
              <a:lnSpc>
                <a:spcPts val="4447"/>
              </a:lnSpc>
              <a:buFont typeface="Arial"/>
              <a:buChar char="•"/>
            </a:pPr>
            <a:r>
              <a:rPr lang="en-US" sz="2797">
                <a:solidFill>
                  <a:srgbClr val="216C53"/>
                </a:solidFill>
                <a:latin typeface="Montserrat"/>
              </a:rPr>
              <a:t>Tệp dữ liệu sử dụng để phục vụ cho quá trình Khai thác dữ liệu có tên: heart_2022_no_nans.csv. Đậy là tệp dữ liệu đã được tiền xử lý các dữ liệu bị thiếu dữ liệu bởi tác giả của bộ dữ liệu, kích thước tệp là 89.98 MB với 40 cột dữ liệu và 246022 dòng dữ liệu.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70217" y="1866209"/>
            <a:ext cx="11547566" cy="8691908"/>
          </a:xfrm>
          <a:custGeom>
            <a:avLst/>
            <a:gdLst/>
            <a:ahLst/>
            <a:cxnLst/>
            <a:rect r="r" b="b" t="t" l="l"/>
            <a:pathLst>
              <a:path h="8691908" w="11547566">
                <a:moveTo>
                  <a:pt x="0" y="0"/>
                </a:moveTo>
                <a:lnTo>
                  <a:pt x="11547566" y="0"/>
                </a:lnTo>
                <a:lnTo>
                  <a:pt x="11547566" y="8691908"/>
                </a:lnTo>
                <a:lnTo>
                  <a:pt x="0" y="8691908"/>
                </a:lnTo>
                <a:lnTo>
                  <a:pt x="0" y="0"/>
                </a:lnTo>
                <a:close/>
              </a:path>
            </a:pathLst>
          </a:custGeom>
          <a:blipFill>
            <a:blip r:embed="rId4"/>
            <a:stretch>
              <a:fillRect l="0" t="0" r="0" b="0"/>
            </a:stretch>
          </a:blipFill>
        </p:spPr>
      </p:sp>
      <p:sp>
        <p:nvSpPr>
          <p:cNvPr name="TextBox 5" id="5"/>
          <p:cNvSpPr txBox="true"/>
          <p:nvPr/>
        </p:nvSpPr>
        <p:spPr>
          <a:xfrm rot="0">
            <a:off x="2592543"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584706" y="1742879"/>
            <a:ext cx="10868971" cy="9195596"/>
          </a:xfrm>
          <a:custGeom>
            <a:avLst/>
            <a:gdLst/>
            <a:ahLst/>
            <a:cxnLst/>
            <a:rect r="r" b="b" t="t" l="l"/>
            <a:pathLst>
              <a:path h="9195596" w="10868971">
                <a:moveTo>
                  <a:pt x="0" y="0"/>
                </a:moveTo>
                <a:lnTo>
                  <a:pt x="10868972" y="0"/>
                </a:lnTo>
                <a:lnTo>
                  <a:pt x="10868972" y="9195596"/>
                </a:lnTo>
                <a:lnTo>
                  <a:pt x="0" y="9195596"/>
                </a:lnTo>
                <a:lnTo>
                  <a:pt x="0" y="0"/>
                </a:lnTo>
                <a:close/>
              </a:path>
            </a:pathLst>
          </a:custGeom>
          <a:blipFill>
            <a:blip r:embed="rId4"/>
            <a:stretch>
              <a:fillRect l="0" t="0" r="0" b="0"/>
            </a:stretch>
          </a:blipFill>
        </p:spPr>
      </p:sp>
      <p:sp>
        <p:nvSpPr>
          <p:cNvPr name="TextBox 5" id="5"/>
          <p:cNvSpPr txBox="true"/>
          <p:nvPr/>
        </p:nvSpPr>
        <p:spPr>
          <a:xfrm rot="0">
            <a:off x="2592543"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92953" y="2688107"/>
            <a:ext cx="15502093" cy="5640919"/>
          </a:xfrm>
          <a:custGeom>
            <a:avLst/>
            <a:gdLst/>
            <a:ahLst/>
            <a:cxnLst/>
            <a:rect r="r" b="b" t="t" l="l"/>
            <a:pathLst>
              <a:path h="5640919" w="15502093">
                <a:moveTo>
                  <a:pt x="0" y="0"/>
                </a:moveTo>
                <a:lnTo>
                  <a:pt x="15502094" y="0"/>
                </a:lnTo>
                <a:lnTo>
                  <a:pt x="15502094" y="5640919"/>
                </a:lnTo>
                <a:lnTo>
                  <a:pt x="0" y="5640919"/>
                </a:lnTo>
                <a:lnTo>
                  <a:pt x="0" y="0"/>
                </a:lnTo>
                <a:close/>
              </a:path>
            </a:pathLst>
          </a:custGeom>
          <a:blipFill>
            <a:blip r:embed="rId4"/>
            <a:stretch>
              <a:fillRect l="0" t="0" r="0" b="-4939"/>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129082" y="2073549"/>
            <a:ext cx="12029837" cy="10015362"/>
          </a:xfrm>
          <a:custGeom>
            <a:avLst/>
            <a:gdLst/>
            <a:ahLst/>
            <a:cxnLst/>
            <a:rect r="r" b="b" t="t" l="l"/>
            <a:pathLst>
              <a:path h="10015362" w="12029837">
                <a:moveTo>
                  <a:pt x="0" y="0"/>
                </a:moveTo>
                <a:lnTo>
                  <a:pt x="12029836" y="0"/>
                </a:lnTo>
                <a:lnTo>
                  <a:pt x="12029836" y="10015361"/>
                </a:lnTo>
                <a:lnTo>
                  <a:pt x="0" y="10015361"/>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40560" y="1910080"/>
            <a:ext cx="14843941" cy="7348220"/>
          </a:xfrm>
          <a:custGeom>
            <a:avLst/>
            <a:gdLst/>
            <a:ahLst/>
            <a:cxnLst/>
            <a:rect r="r" b="b" t="t" l="l"/>
            <a:pathLst>
              <a:path h="7348220" w="14843941">
                <a:moveTo>
                  <a:pt x="0" y="0"/>
                </a:moveTo>
                <a:lnTo>
                  <a:pt x="14843942" y="0"/>
                </a:lnTo>
                <a:lnTo>
                  <a:pt x="14843942" y="7348220"/>
                </a:lnTo>
                <a:lnTo>
                  <a:pt x="0" y="7348220"/>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THIẾT LẬP DỰ ÁN DATAMINING</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367549" y="1458747"/>
            <a:ext cx="11913166" cy="8828253"/>
          </a:xfrm>
          <a:custGeom>
            <a:avLst/>
            <a:gdLst/>
            <a:ahLst/>
            <a:cxnLst/>
            <a:rect r="r" b="b" t="t" l="l"/>
            <a:pathLst>
              <a:path h="8828253" w="11913166">
                <a:moveTo>
                  <a:pt x="0" y="0"/>
                </a:moveTo>
                <a:lnTo>
                  <a:pt x="11913166" y="0"/>
                </a:lnTo>
                <a:lnTo>
                  <a:pt x="11913166" y="8828253"/>
                </a:lnTo>
                <a:lnTo>
                  <a:pt x="0" y="8828253"/>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CÂY QUYẾT ĐỊNH</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9359" y="1305203"/>
            <a:ext cx="17259300" cy="8280048"/>
          </a:xfrm>
          <a:custGeom>
            <a:avLst/>
            <a:gdLst/>
            <a:ahLst/>
            <a:cxnLst/>
            <a:rect r="r" b="b" t="t" l="l"/>
            <a:pathLst>
              <a:path h="8280048" w="17259300">
                <a:moveTo>
                  <a:pt x="0" y="0"/>
                </a:moveTo>
                <a:lnTo>
                  <a:pt x="17259300" y="0"/>
                </a:lnTo>
                <a:lnTo>
                  <a:pt x="17259300" y="8280048"/>
                </a:lnTo>
                <a:lnTo>
                  <a:pt x="0" y="8280048"/>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CÂY QUYẾT ĐỊNH</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1864" y="1710529"/>
            <a:ext cx="17284273" cy="7172973"/>
          </a:xfrm>
          <a:custGeom>
            <a:avLst/>
            <a:gdLst/>
            <a:ahLst/>
            <a:cxnLst/>
            <a:rect r="r" b="b" t="t" l="l"/>
            <a:pathLst>
              <a:path h="7172973" w="17284273">
                <a:moveTo>
                  <a:pt x="0" y="0"/>
                </a:moveTo>
                <a:lnTo>
                  <a:pt x="17284272" y="0"/>
                </a:lnTo>
                <a:lnTo>
                  <a:pt x="17284272" y="7172973"/>
                </a:lnTo>
                <a:lnTo>
                  <a:pt x="0" y="7172973"/>
                </a:lnTo>
                <a:lnTo>
                  <a:pt x="0" y="0"/>
                </a:lnTo>
                <a:close/>
              </a:path>
            </a:pathLst>
          </a:custGeom>
          <a:blipFill>
            <a:blip r:embed="rId4"/>
            <a:stretch>
              <a:fillRect l="0" t="0" r="0" b="0"/>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CLUSTERING</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55679" y="1567670"/>
            <a:ext cx="15194144" cy="8249795"/>
          </a:xfrm>
          <a:custGeom>
            <a:avLst/>
            <a:gdLst/>
            <a:ahLst/>
            <a:cxnLst/>
            <a:rect r="r" b="b" t="t" l="l"/>
            <a:pathLst>
              <a:path h="8249795" w="15194144">
                <a:moveTo>
                  <a:pt x="0" y="0"/>
                </a:moveTo>
                <a:lnTo>
                  <a:pt x="15194144" y="0"/>
                </a:lnTo>
                <a:lnTo>
                  <a:pt x="15194144" y="8249795"/>
                </a:lnTo>
                <a:lnTo>
                  <a:pt x="0" y="8249795"/>
                </a:lnTo>
                <a:lnTo>
                  <a:pt x="0" y="0"/>
                </a:lnTo>
                <a:close/>
              </a:path>
            </a:pathLst>
          </a:custGeom>
          <a:blipFill>
            <a:blip r:embed="rId4"/>
            <a:stretch>
              <a:fillRect l="0" t="-618" r="0" b="-618"/>
            </a:stretch>
          </a:blipFill>
        </p:spPr>
      </p:sp>
      <p:sp>
        <p:nvSpPr>
          <p:cNvPr name="TextBox 5" id="5"/>
          <p:cNvSpPr txBox="true"/>
          <p:nvPr/>
        </p:nvSpPr>
        <p:spPr>
          <a:xfrm rot="0">
            <a:off x="2406772" y="185452"/>
            <a:ext cx="14291959"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Ultra-Bold"/>
              </a:rPr>
              <a:t> NAIVE BAYES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188602"/>
            <a:chOff x="0" y="0"/>
            <a:chExt cx="4816593" cy="576422"/>
          </a:xfrm>
        </p:grpSpPr>
        <p:sp>
          <p:nvSpPr>
            <p:cNvPr name="Freeform 3" id="3"/>
            <p:cNvSpPr/>
            <p:nvPr/>
          </p:nvSpPr>
          <p:spPr>
            <a:xfrm flipH="false" flipV="false" rot="0">
              <a:off x="0" y="0"/>
              <a:ext cx="4816592" cy="576422"/>
            </a:xfrm>
            <a:custGeom>
              <a:avLst/>
              <a:gdLst/>
              <a:ahLst/>
              <a:cxnLst/>
              <a:rect r="r" b="b" t="t" l="l"/>
              <a:pathLst>
                <a:path h="576422" w="4816592">
                  <a:moveTo>
                    <a:pt x="0" y="0"/>
                  </a:moveTo>
                  <a:lnTo>
                    <a:pt x="4816592" y="0"/>
                  </a:lnTo>
                  <a:lnTo>
                    <a:pt x="4816592" y="576422"/>
                  </a:lnTo>
                  <a:lnTo>
                    <a:pt x="0" y="576422"/>
                  </a:lnTo>
                  <a:close/>
                </a:path>
              </a:pathLst>
            </a:custGeom>
            <a:solidFill>
              <a:srgbClr val="216C53"/>
            </a:solidFill>
          </p:spPr>
        </p:sp>
        <p:sp>
          <p:nvSpPr>
            <p:cNvPr name="TextBox 4" id="4"/>
            <p:cNvSpPr txBox="true"/>
            <p:nvPr/>
          </p:nvSpPr>
          <p:spPr>
            <a:xfrm>
              <a:off x="0" y="-47625"/>
              <a:ext cx="4816593" cy="624047"/>
            </a:xfrm>
            <a:prstGeom prst="rect">
              <a:avLst/>
            </a:prstGeom>
          </p:spPr>
          <p:txBody>
            <a:bodyPr anchor="ctr" rtlCol="false" tIns="50800" lIns="50800" bIns="50800" rIns="50800"/>
            <a:lstStyle/>
            <a:p>
              <a:pPr algn="ctr">
                <a:lnSpc>
                  <a:spcPts val="3219"/>
                </a:lnSpc>
              </a:pPr>
            </a:p>
          </p:txBody>
        </p:sp>
      </p:grpSp>
      <p:sp>
        <p:nvSpPr>
          <p:cNvPr name="Freeform 5" id="5"/>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02737" y="2405551"/>
            <a:ext cx="10482525" cy="7533477"/>
          </a:xfrm>
          <a:custGeom>
            <a:avLst/>
            <a:gdLst/>
            <a:ahLst/>
            <a:cxnLst/>
            <a:rect r="r" b="b" t="t" l="l"/>
            <a:pathLst>
              <a:path h="7533477" w="10482525">
                <a:moveTo>
                  <a:pt x="0" y="0"/>
                </a:moveTo>
                <a:lnTo>
                  <a:pt x="10482526" y="0"/>
                </a:lnTo>
                <a:lnTo>
                  <a:pt x="10482526" y="7533477"/>
                </a:lnTo>
                <a:lnTo>
                  <a:pt x="0" y="7533477"/>
                </a:lnTo>
                <a:lnTo>
                  <a:pt x="0" y="0"/>
                </a:lnTo>
                <a:close/>
              </a:path>
            </a:pathLst>
          </a:custGeom>
          <a:blipFill>
            <a:blip r:embed="rId6"/>
            <a:stretch>
              <a:fillRect l="0" t="0" r="0" b="0"/>
            </a:stretch>
          </a:blipFill>
        </p:spPr>
      </p:sp>
      <p:sp>
        <p:nvSpPr>
          <p:cNvPr name="TextBox 8" id="8"/>
          <p:cNvSpPr txBox="true"/>
          <p:nvPr/>
        </p:nvSpPr>
        <p:spPr>
          <a:xfrm rot="0">
            <a:off x="4012264" y="505756"/>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FFFEF2"/>
                </a:solidFill>
                <a:latin typeface="Montserrat Ultra-Bold"/>
              </a:rPr>
              <a:t>MÔ HÌNH BÔNG TUYẾT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1176843" y="0"/>
            <a:ext cx="7111157" cy="10287000"/>
            <a:chOff x="0" y="0"/>
            <a:chExt cx="9481543" cy="13716000"/>
          </a:xfrm>
        </p:grpSpPr>
        <p:pic>
          <p:nvPicPr>
            <p:cNvPr name="Picture 3" id="3"/>
            <p:cNvPicPr>
              <a:picLocks noChangeAspect="true"/>
            </p:cNvPicPr>
            <p:nvPr/>
          </p:nvPicPr>
          <p:blipFill>
            <a:blip r:embed="rId2"/>
            <a:srcRect l="42781" t="2007" r="12058" b="0"/>
            <a:stretch>
              <a:fillRect/>
            </a:stretch>
          </p:blipFill>
          <p:spPr>
            <a:xfrm flipH="false" flipV="false">
              <a:off x="0" y="0"/>
              <a:ext cx="9481543" cy="13716000"/>
            </a:xfrm>
            <a:prstGeom prst="rect">
              <a:avLst/>
            </a:prstGeom>
          </p:spPr>
        </p:pic>
      </p:grpSp>
      <p:sp>
        <p:nvSpPr>
          <p:cNvPr name="AutoShape 4" id="4"/>
          <p:cNvSpPr/>
          <p:nvPr/>
        </p:nvSpPr>
        <p:spPr>
          <a:xfrm rot="0">
            <a:off x="1238718" y="2594606"/>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0" y="8642033"/>
            <a:ext cx="11176843" cy="1644967"/>
            <a:chOff x="0" y="0"/>
            <a:chExt cx="2943695" cy="433242"/>
          </a:xfrm>
        </p:grpSpPr>
        <p:sp>
          <p:nvSpPr>
            <p:cNvPr name="Freeform 6" id="6"/>
            <p:cNvSpPr/>
            <p:nvPr/>
          </p:nvSpPr>
          <p:spPr>
            <a:xfrm flipH="false" flipV="false" rot="0">
              <a:off x="0" y="0"/>
              <a:ext cx="2943695" cy="433242"/>
            </a:xfrm>
            <a:custGeom>
              <a:avLst/>
              <a:gdLst/>
              <a:ahLst/>
              <a:cxnLst/>
              <a:rect r="r" b="b" t="t" l="l"/>
              <a:pathLst>
                <a:path h="433242" w="2943695">
                  <a:moveTo>
                    <a:pt x="0" y="0"/>
                  </a:moveTo>
                  <a:lnTo>
                    <a:pt x="2943695" y="0"/>
                  </a:lnTo>
                  <a:lnTo>
                    <a:pt x="2943695" y="433242"/>
                  </a:lnTo>
                  <a:lnTo>
                    <a:pt x="0" y="433242"/>
                  </a:lnTo>
                  <a:close/>
                </a:path>
              </a:pathLst>
            </a:custGeom>
            <a:solidFill>
              <a:srgbClr val="216C53"/>
            </a:solidFill>
          </p:spPr>
        </p:sp>
        <p:sp>
          <p:nvSpPr>
            <p:cNvPr name="TextBox 7" id="7"/>
            <p:cNvSpPr txBox="true"/>
            <p:nvPr/>
          </p:nvSpPr>
          <p:spPr>
            <a:xfrm>
              <a:off x="0" y="-66675"/>
              <a:ext cx="2943695" cy="499917"/>
            </a:xfrm>
            <a:prstGeom prst="rect">
              <a:avLst/>
            </a:prstGeom>
          </p:spPr>
          <p:txBody>
            <a:bodyPr anchor="ctr" rtlCol="false" tIns="50800" lIns="50800" bIns="50800" rIns="50800"/>
            <a:lstStyle/>
            <a:p>
              <a:pPr algn="ctr">
                <a:lnSpc>
                  <a:spcPts val="3175"/>
                </a:lnSpc>
              </a:pPr>
            </a:p>
          </p:txBody>
        </p:sp>
      </p:grpSp>
      <p:sp>
        <p:nvSpPr>
          <p:cNvPr name="TextBox 8" id="8"/>
          <p:cNvSpPr txBox="true"/>
          <p:nvPr/>
        </p:nvSpPr>
        <p:spPr>
          <a:xfrm rot="0">
            <a:off x="2178226" y="3630062"/>
            <a:ext cx="6820391" cy="1801227"/>
          </a:xfrm>
          <a:prstGeom prst="rect">
            <a:avLst/>
          </a:prstGeom>
        </p:spPr>
        <p:txBody>
          <a:bodyPr anchor="t" rtlCol="false" tIns="0" lIns="0" bIns="0" rIns="0">
            <a:spAutoFit/>
          </a:bodyPr>
          <a:lstStyle/>
          <a:p>
            <a:pPr algn="ctr">
              <a:lnSpc>
                <a:spcPts val="7081"/>
              </a:lnSpc>
            </a:pPr>
            <a:r>
              <a:rPr lang="en-US" sz="6157" spc="301">
                <a:solidFill>
                  <a:srgbClr val="216C53"/>
                </a:solidFill>
                <a:latin typeface="Montserrat Ultra-Bold"/>
              </a:rPr>
              <a:t>THANK FOR</a:t>
            </a:r>
            <a:r>
              <a:rPr lang="en-US" sz="6157" spc="301">
                <a:solidFill>
                  <a:srgbClr val="2C6D44"/>
                </a:solidFill>
                <a:latin typeface="Montserrat Ultra-Bold"/>
              </a:rPr>
              <a:t> </a:t>
            </a:r>
          </a:p>
          <a:p>
            <a:pPr algn="ctr">
              <a:lnSpc>
                <a:spcPts val="7081"/>
              </a:lnSpc>
            </a:pPr>
            <a:r>
              <a:rPr lang="en-US" sz="6157" spc="301">
                <a:solidFill>
                  <a:srgbClr val="33866A"/>
                </a:solidFill>
                <a:latin typeface="Montserrat Ultra-Bold"/>
              </a:rPr>
              <a:t>WATCHING</a:t>
            </a:r>
          </a:p>
        </p:txBody>
      </p:sp>
      <p:sp>
        <p:nvSpPr>
          <p:cNvPr name="Freeform 9" id="9"/>
          <p:cNvSpPr/>
          <p:nvPr/>
        </p:nvSpPr>
        <p:spPr>
          <a:xfrm flipH="true" flipV="false" rot="-5400000">
            <a:off x="0" y="0"/>
            <a:ext cx="1939597" cy="1939597"/>
          </a:xfrm>
          <a:custGeom>
            <a:avLst/>
            <a:gdLst/>
            <a:ahLst/>
            <a:cxnLst/>
            <a:rect r="r" b="b" t="t" l="l"/>
            <a:pathLst>
              <a:path h="1939597" w="1939597">
                <a:moveTo>
                  <a:pt x="1939597" y="0"/>
                </a:moveTo>
                <a:lnTo>
                  <a:pt x="0" y="0"/>
                </a:lnTo>
                <a:lnTo>
                  <a:pt x="0" y="1939597"/>
                </a:lnTo>
                <a:lnTo>
                  <a:pt x="1939597" y="1939597"/>
                </a:lnTo>
                <a:lnTo>
                  <a:pt x="193959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5400000">
            <a:off x="8785963" y="6400070"/>
            <a:ext cx="1842474" cy="1842474"/>
          </a:xfrm>
          <a:custGeom>
            <a:avLst/>
            <a:gdLst/>
            <a:ahLst/>
            <a:cxnLst/>
            <a:rect r="r" b="b" t="t" l="l"/>
            <a:pathLst>
              <a:path h="1842474" w="1842474">
                <a:moveTo>
                  <a:pt x="1842474" y="0"/>
                </a:moveTo>
                <a:lnTo>
                  <a:pt x="0" y="0"/>
                </a:lnTo>
                <a:lnTo>
                  <a:pt x="0" y="1842474"/>
                </a:lnTo>
                <a:lnTo>
                  <a:pt x="1842474" y="1842474"/>
                </a:lnTo>
                <a:lnTo>
                  <a:pt x="18424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5400000">
            <a:off x="660033" y="674060"/>
            <a:ext cx="1939597" cy="1939597"/>
          </a:xfrm>
          <a:custGeom>
            <a:avLst/>
            <a:gdLst/>
            <a:ahLst/>
            <a:cxnLst/>
            <a:rect r="r" b="b" t="t" l="l"/>
            <a:pathLst>
              <a:path h="1939597" w="1939597">
                <a:moveTo>
                  <a:pt x="1939596" y="0"/>
                </a:moveTo>
                <a:lnTo>
                  <a:pt x="0" y="0"/>
                </a:lnTo>
                <a:lnTo>
                  <a:pt x="0" y="1939596"/>
                </a:lnTo>
                <a:lnTo>
                  <a:pt x="1939596" y="1939596"/>
                </a:lnTo>
                <a:lnTo>
                  <a:pt x="193959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false" rot="5400000">
            <a:off x="9334369" y="6799559"/>
            <a:ext cx="1842474" cy="1842474"/>
          </a:xfrm>
          <a:custGeom>
            <a:avLst/>
            <a:gdLst/>
            <a:ahLst/>
            <a:cxnLst/>
            <a:rect r="r" b="b" t="t" l="l"/>
            <a:pathLst>
              <a:path h="1842474" w="1842474">
                <a:moveTo>
                  <a:pt x="1842474" y="0"/>
                </a:moveTo>
                <a:lnTo>
                  <a:pt x="0" y="0"/>
                </a:lnTo>
                <a:lnTo>
                  <a:pt x="0" y="1842474"/>
                </a:lnTo>
                <a:lnTo>
                  <a:pt x="1842474" y="1842474"/>
                </a:lnTo>
                <a:lnTo>
                  <a:pt x="184247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grpSp>
        <p:nvGrpSpPr>
          <p:cNvPr name="Group 2" id="2"/>
          <p:cNvGrpSpPr/>
          <p:nvPr/>
        </p:nvGrpSpPr>
        <p:grpSpPr>
          <a:xfrm rot="0">
            <a:off x="1238718" y="5684458"/>
            <a:ext cx="8307593" cy="3739167"/>
            <a:chOff x="0" y="0"/>
            <a:chExt cx="11076790" cy="4985557"/>
          </a:xfrm>
        </p:grpSpPr>
        <p:pic>
          <p:nvPicPr>
            <p:cNvPr name="Picture 3" id="3"/>
            <p:cNvPicPr>
              <a:picLocks noChangeAspect="true"/>
            </p:cNvPicPr>
            <p:nvPr/>
          </p:nvPicPr>
          <p:blipFill>
            <a:blip r:embed="rId2"/>
            <a:srcRect l="0" t="21544" r="0" b="10942"/>
            <a:stretch>
              <a:fillRect/>
            </a:stretch>
          </p:blipFill>
          <p:spPr>
            <a:xfrm flipH="false" flipV="false">
              <a:off x="0" y="0"/>
              <a:ext cx="11076790" cy="4985557"/>
            </a:xfrm>
            <a:prstGeom prst="rect">
              <a:avLst/>
            </a:prstGeom>
          </p:spPr>
        </p:pic>
      </p:grpSp>
      <p:sp>
        <p:nvSpPr>
          <p:cNvPr name="AutoShape 4" id="4"/>
          <p:cNvSpPr/>
          <p:nvPr/>
        </p:nvSpPr>
        <p:spPr>
          <a:xfrm>
            <a:off x="1238718" y="4714858"/>
            <a:ext cx="1360911" cy="0"/>
          </a:xfrm>
          <a:prstGeom prst="line">
            <a:avLst/>
          </a:prstGeom>
          <a:ln cap="flat" w="38100">
            <a:solidFill>
              <a:srgbClr val="33866A"/>
            </a:solidFill>
            <a:prstDash val="solid"/>
            <a:headEnd type="none" len="sm" w="sm"/>
            <a:tailEnd type="none" len="sm" w="sm"/>
          </a:ln>
        </p:spPr>
      </p:sp>
      <p:grpSp>
        <p:nvGrpSpPr>
          <p:cNvPr name="Group 5" id="5"/>
          <p:cNvGrpSpPr/>
          <p:nvPr/>
        </p:nvGrpSpPr>
        <p:grpSpPr>
          <a:xfrm rot="0">
            <a:off x="10393753" y="0"/>
            <a:ext cx="7894247" cy="10287000"/>
            <a:chOff x="0" y="0"/>
            <a:chExt cx="2079143" cy="2709333"/>
          </a:xfrm>
        </p:grpSpPr>
        <p:sp>
          <p:nvSpPr>
            <p:cNvPr name="Freeform 6" id="6"/>
            <p:cNvSpPr/>
            <p:nvPr/>
          </p:nvSpPr>
          <p:spPr>
            <a:xfrm flipH="false" flipV="false" rot="0">
              <a:off x="0" y="0"/>
              <a:ext cx="2079143" cy="2709333"/>
            </a:xfrm>
            <a:custGeom>
              <a:avLst/>
              <a:gdLst/>
              <a:ahLst/>
              <a:cxnLst/>
              <a:rect r="r" b="b" t="t" l="l"/>
              <a:pathLst>
                <a:path h="2709333" w="2079143">
                  <a:moveTo>
                    <a:pt x="0" y="0"/>
                  </a:moveTo>
                  <a:lnTo>
                    <a:pt x="2079143" y="0"/>
                  </a:lnTo>
                  <a:lnTo>
                    <a:pt x="2079143" y="2709333"/>
                  </a:lnTo>
                  <a:lnTo>
                    <a:pt x="0" y="2709333"/>
                  </a:lnTo>
                  <a:close/>
                </a:path>
              </a:pathLst>
            </a:custGeom>
            <a:solidFill>
              <a:srgbClr val="216C53"/>
            </a:solidFill>
          </p:spPr>
        </p:sp>
        <p:sp>
          <p:nvSpPr>
            <p:cNvPr name="TextBox 7" id="7"/>
            <p:cNvSpPr txBox="true"/>
            <p:nvPr/>
          </p:nvSpPr>
          <p:spPr>
            <a:xfrm>
              <a:off x="0" y="-38100"/>
              <a:ext cx="2079143"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38718" y="2837431"/>
            <a:ext cx="7459754" cy="905877"/>
          </a:xfrm>
          <a:prstGeom prst="rect">
            <a:avLst/>
          </a:prstGeom>
        </p:spPr>
        <p:txBody>
          <a:bodyPr anchor="t" rtlCol="false" tIns="0" lIns="0" bIns="0" rIns="0">
            <a:spAutoFit/>
          </a:bodyPr>
          <a:lstStyle/>
          <a:p>
            <a:pPr algn="l">
              <a:lnSpc>
                <a:spcPts val="7081"/>
              </a:lnSpc>
            </a:pPr>
            <a:r>
              <a:rPr lang="en-US" sz="6157" spc="301">
                <a:solidFill>
                  <a:srgbClr val="568D6B"/>
                </a:solidFill>
                <a:latin typeface="Montserrat Bold"/>
              </a:rPr>
              <a:t>QUÁ TRÌNH SSIS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2646216"/>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39708"/>
            <a:ext cx="10263472" cy="1053266"/>
          </a:xfrm>
          <a:prstGeom prst="rect">
            <a:avLst/>
          </a:prstGeom>
        </p:spPr>
        <p:txBody>
          <a:bodyPr anchor="t" rtlCol="false" tIns="0" lIns="0" bIns="0" rIns="0">
            <a:spAutoFit/>
          </a:bodyPr>
          <a:lstStyle/>
          <a:p>
            <a:pPr algn="ctr">
              <a:lnSpc>
                <a:spcPts val="8620"/>
              </a:lnSpc>
              <a:spcBef>
                <a:spcPct val="0"/>
              </a:spcBef>
            </a:pPr>
            <a:r>
              <a:rPr lang="en-US" sz="6157" spc="301">
                <a:solidFill>
                  <a:srgbClr val="216C53"/>
                </a:solidFill>
                <a:latin typeface="Montserrat Bold"/>
              </a:rPr>
              <a:t>CONTROL 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495686"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ĐỔ DỮ LIỆU TỪ FILE CSV + TIỀN XỬ LÝ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EF2"/>
        </a:solidFill>
      </p:bgPr>
    </p:bg>
    <p:spTree>
      <p:nvGrpSpPr>
        <p:cNvPr id="1" name=""/>
        <p:cNvGrpSpPr/>
        <p:nvPr/>
      </p:nvGrpSpPr>
      <p:grpSpPr>
        <a:xfrm>
          <a:off x="0" y="0"/>
          <a:ext cx="0" cy="0"/>
          <a:chOff x="0" y="0"/>
          <a:chExt cx="0" cy="0"/>
        </a:xfrm>
      </p:grpSpPr>
      <p:sp>
        <p:nvSpPr>
          <p:cNvPr name="Freeform 2" id="2"/>
          <p:cNvSpPr/>
          <p:nvPr/>
        </p:nvSpPr>
        <p:spPr>
          <a:xfrm flipH="true" flipV="false" rot="-5400000">
            <a:off x="0" y="0"/>
            <a:ext cx="1238718" cy="1238718"/>
          </a:xfrm>
          <a:custGeom>
            <a:avLst/>
            <a:gdLst/>
            <a:ahLst/>
            <a:cxnLst/>
            <a:rect r="r" b="b" t="t" l="l"/>
            <a:pathLst>
              <a:path h="1238718" w="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6884502" y="8883502"/>
            <a:ext cx="1403498" cy="1403498"/>
          </a:xfrm>
          <a:custGeom>
            <a:avLst/>
            <a:gdLst/>
            <a:ahLst/>
            <a:cxnLst/>
            <a:rect r="r" b="b" t="t" l="l"/>
            <a:pathLst>
              <a:path h="1403498" w="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201703" y="3062587"/>
            <a:ext cx="13884594" cy="5820915"/>
          </a:xfrm>
          <a:custGeom>
            <a:avLst/>
            <a:gdLst/>
            <a:ahLst/>
            <a:cxnLst/>
            <a:rect r="r" b="b" t="t" l="l"/>
            <a:pathLst>
              <a:path h="5820915" w="13884594">
                <a:moveTo>
                  <a:pt x="0" y="0"/>
                </a:moveTo>
                <a:lnTo>
                  <a:pt x="13884594" y="0"/>
                </a:lnTo>
                <a:lnTo>
                  <a:pt x="13884594" y="5820915"/>
                </a:lnTo>
                <a:lnTo>
                  <a:pt x="0" y="5820915"/>
                </a:lnTo>
                <a:lnTo>
                  <a:pt x="0" y="0"/>
                </a:lnTo>
                <a:close/>
              </a:path>
            </a:pathLst>
          </a:custGeom>
          <a:blipFill>
            <a:blip r:embed="rId4"/>
            <a:stretch>
              <a:fillRect l="0" t="0" r="0" b="0"/>
            </a:stretch>
          </a:blipFill>
        </p:spPr>
      </p:sp>
      <p:sp>
        <p:nvSpPr>
          <p:cNvPr name="TextBox 5" id="5"/>
          <p:cNvSpPr txBox="true"/>
          <p:nvPr/>
        </p:nvSpPr>
        <p:spPr>
          <a:xfrm rot="0">
            <a:off x="4012264" y="1068283"/>
            <a:ext cx="10495686" cy="1739900"/>
          </a:xfrm>
          <a:prstGeom prst="rect">
            <a:avLst/>
          </a:prstGeom>
        </p:spPr>
        <p:txBody>
          <a:bodyPr anchor="t" rtlCol="false" tIns="0" lIns="0" bIns="0" rIns="0">
            <a:spAutoFit/>
          </a:bodyPr>
          <a:lstStyle/>
          <a:p>
            <a:pPr algn="ctr">
              <a:lnSpc>
                <a:spcPts val="7000"/>
              </a:lnSpc>
              <a:spcBef>
                <a:spcPct val="0"/>
              </a:spcBef>
            </a:pPr>
            <a:r>
              <a:rPr lang="en-US" sz="5000" spc="245">
                <a:solidFill>
                  <a:srgbClr val="216C53"/>
                </a:solidFill>
                <a:latin typeface="Montserrat Bold"/>
              </a:rPr>
              <a:t>TÁCH DỮ LIỆU THÀNH CÁC BẢNG CHIỀU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DAGFu-mWdu8</dc:identifier>
  <dcterms:modified xsi:type="dcterms:W3CDTF">2011-08-01T06:04:30Z</dcterms:modified>
  <cp:revision>1</cp:revision>
  <dc:title>Project Proposal</dc:title>
</cp:coreProperties>
</file>